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png" ContentType="image/png"/>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9"/>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70" r:id="rId16"/>
    <p:sldId id="274" r:id="rId17"/>
    <p:sldId id="275" r:id="rId18"/>
    <p:sldId id="276" r:id="rId20"/>
    <p:sldId id="277" r:id="rId21"/>
    <p:sldId id="272" r:id="rId22"/>
    <p:sldId id="273" r:id="rId23"/>
    <p:sldId id="269" r:id="rId24"/>
    <p:sldId id="278" r:id="rId25"/>
    <p:sldId id="279" r:id="rId26"/>
    <p:sldId id="281" r:id="rId27"/>
    <p:sldId id="282" r:id="rId28"/>
    <p:sldId id="283" r:id="rId29"/>
    <p:sldId id="284" r:id="rId30"/>
    <p:sldId id="292" r:id="rId31"/>
    <p:sldId id="285" r:id="rId32"/>
    <p:sldId id="286" r:id="rId33"/>
    <p:sldId id="287" r:id="rId34"/>
    <p:sldId id="288" r:id="rId35"/>
    <p:sldId id="289" r:id="rId36"/>
    <p:sldId id="290" r:id="rId37"/>
    <p:sldId id="291"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Lst>
  <p:sldSz cx="12192000" cy="6858000"/>
  <p:notesSz cx="6858000" cy="9144000"/>
  <p:custDataLst>
    <p:tags r:id="rId70"/>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68" d="100"/>
          <a:sy n="68" d="100"/>
        </p:scale>
        <p:origin x="-536" y="-6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0" Type="http://schemas.openxmlformats.org/officeDocument/2006/relationships/tags" Target="tags/tag2.xml"/><Relationship Id="rId7" Type="http://schemas.openxmlformats.org/officeDocument/2006/relationships/slide" Target="slides/slide5.xml"/><Relationship Id="rId69" Type="http://schemas.openxmlformats.org/officeDocument/2006/relationships/tableStyles" Target="tableStyles.xml"/><Relationship Id="rId68" Type="http://schemas.openxmlformats.org/officeDocument/2006/relationships/viewProps" Target="viewProps.xml"/><Relationship Id="rId67" Type="http://schemas.openxmlformats.org/officeDocument/2006/relationships/presProps" Target="presProps.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4.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3.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notesMaster" Target="notesMasters/notesMaster1.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8.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折叠ARP原理</a:t>
            </a:r>
            <a:endParaRPr lang="zh-CN" altLang="en-US"/>
          </a:p>
          <a:p>
            <a:endParaRPr lang="zh-CN" altLang="en-US"/>
          </a:p>
          <a:p>
            <a:r>
              <a:rPr lang="zh-CN" altLang="en-US"/>
              <a:t>某机器A要向主机B发送报文，会查询本地的ARP缓存表，找到B的IP地址对应的MAC地址后，就会进行数据传输。如果未找到，则广播A一个ARP请求报文（携带主机A的IP地址Ia——物理地址Pa），请求IP地址为Ib的主机B回答物理地址Pb。网上所有主机包括B都收到ARP请求，但只有主机B识别自己的IP地址，于是向A主机发回一个ARP响应报文。其中就包含有B的MAC地址，A接收到B的应答后，就会更新本地的ARP缓存。接着使用这个MAC地址发送数据（由网卡附加MAC地址）。因此，本地高速缓存的这个ARP表是本地网络流通的基础，而且这个缓存是动态的。</a:t>
            </a:r>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rsh是"remote shell"(远程 shell)的缩写，该命令在指定的远程主机上启动一个shell并执行用户在rsh命令行中指定的命令;如果用户没有给出要执行的命令，rsh就用rlogin命令使用户登录到远程机上。</a:t>
            </a:r>
            <a:endParaRPr lang="zh-CN" altLang="en-US"/>
          </a:p>
          <a:p>
            <a:r>
              <a:rPr lang="zh-CN" altLang="en-US"/>
              <a:t>，remote file copy，即远程文件拷贝</a:t>
            </a:r>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7" name="矩形 6"/>
          <p:cNvSpPr/>
          <p:nvPr/>
        </p:nvSpPr>
        <p:spPr>
          <a:xfrm>
            <a:off x="914400" y="3196686"/>
            <a:ext cx="10363200" cy="18000"/>
          </a:xfrm>
          <a:prstGeom prst="rect">
            <a:avLst/>
          </a:prstGeom>
          <a:gradFill>
            <a:gsLst>
              <a:gs pos="0">
                <a:schemeClr val="accent1">
                  <a:tint val="40000"/>
                  <a:alpha val="20000"/>
                </a:schemeClr>
              </a:gs>
              <a:gs pos="50000">
                <a:schemeClr val="accent1">
                  <a:alpha val="40000"/>
                </a:schemeClr>
              </a:gs>
              <a:gs pos="100000">
                <a:schemeClr val="accent1">
                  <a:tint val="40000"/>
                  <a:alpha val="50000"/>
                </a:schemeClr>
              </a:gs>
            </a:gsLst>
            <a:lin ang="0" scaled="1"/>
          </a:grad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zh-CN" altLang="en-US"/>
          </a:p>
        </p:txBody>
      </p:sp>
      <p:sp>
        <p:nvSpPr>
          <p:cNvPr id="2" name="标题 1"/>
          <p:cNvSpPr>
            <a:spLocks noGrp="1"/>
          </p:cNvSpPr>
          <p:nvPr>
            <p:ph type="ctrTitle"/>
          </p:nvPr>
        </p:nvSpPr>
        <p:spPr>
          <a:xfrm>
            <a:off x="914400" y="1676401"/>
            <a:ext cx="10363200" cy="1538286"/>
          </a:xfrm>
        </p:spPr>
        <p:txBody>
          <a:bodyPr anchor="b"/>
          <a:lstStyle/>
          <a:p>
            <a:r>
              <a:rPr kumimoji="0" lang="zh-CN" altLang="en-US" smtClean="0"/>
              <a:t>单击此处编辑母版标题样式</a:t>
            </a:r>
            <a:endParaRPr kumimoji="0" lang="en-US"/>
          </a:p>
        </p:txBody>
      </p:sp>
      <p:sp>
        <p:nvSpPr>
          <p:cNvPr id="3" name="副标题 2"/>
          <p:cNvSpPr>
            <a:spLocks noGrp="1"/>
          </p:cNvSpPr>
          <p:nvPr>
            <p:ph type="subTitle" idx="1"/>
          </p:nvPr>
        </p:nvSpPr>
        <p:spPr>
          <a:xfrm>
            <a:off x="1828800" y="3214686"/>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0" lang="zh-CN" altLang="en-US" smtClean="0"/>
              <a:t>单击此处编辑母版副标题样式</a:t>
            </a:r>
            <a:endParaRPr kumimoji="0" 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0" lang="zh-CN" altLang="en-US" smtClean="0"/>
              <a:t>单击此处编辑母版标题样式</a:t>
            </a:r>
            <a:endParaRPr kumimoji="0" lang="en-US"/>
          </a:p>
        </p:txBody>
      </p:sp>
      <p:sp>
        <p:nvSpPr>
          <p:cNvPr id="3" name="竖排文字占位符 2"/>
          <p:cNvSpPr>
            <a:spLocks noGrp="1"/>
          </p:cNvSpPr>
          <p:nvPr>
            <p:ph type="body" orient="vert" idx="1"/>
          </p:nvPr>
        </p:nvSpPr>
        <p:spPr/>
        <p:txBody>
          <a:bodyPr vert="eaVert"/>
          <a:lstStyle/>
          <a:p>
            <a:pPr lvl="0" eaLnBrk="1" latinLnBrk="0" hangingPunct="1"/>
            <a:r>
              <a:rPr lang="zh-CN" altLang="en-US" smtClean="0"/>
              <a:t>单击此处编辑母版文本样式</a:t>
            </a:r>
            <a:endParaRPr lang="zh-CN" altLang="en-US" smtClean="0"/>
          </a:p>
          <a:p>
            <a:pPr lvl="1" eaLnBrk="1" latinLnBrk="0" hangingPunct="1"/>
            <a:r>
              <a:rPr lang="zh-CN" altLang="en-US" smtClean="0"/>
              <a:t>第二级</a:t>
            </a:r>
            <a:endParaRPr lang="zh-CN" altLang="en-US" smtClean="0"/>
          </a:p>
          <a:p>
            <a:pPr lvl="2" eaLnBrk="1" latinLnBrk="0" hangingPunct="1"/>
            <a:r>
              <a:rPr lang="zh-CN" altLang="en-US" smtClean="0"/>
              <a:t>第三级</a:t>
            </a:r>
            <a:endParaRPr lang="zh-CN" altLang="en-US" smtClean="0"/>
          </a:p>
          <a:p>
            <a:pPr lvl="3" eaLnBrk="1" latinLnBrk="0" hangingPunct="1"/>
            <a:r>
              <a:rPr lang="zh-CN" altLang="en-US" smtClean="0"/>
              <a:t>第四级</a:t>
            </a:r>
            <a:endParaRPr lang="zh-CN" altLang="en-US" smtClean="0"/>
          </a:p>
          <a:p>
            <a:pPr lvl="4" eaLnBrk="1" latinLnBrk="0" hangingPunct="1"/>
            <a:r>
              <a:rPr lang="zh-CN" altLang="en-US" smtClean="0"/>
              <a:t>第五级</a:t>
            </a:r>
            <a:endParaRPr kumimoji="0" 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
        <p:nvSpPr>
          <p:cNvPr id="7" name="矩形 6"/>
          <p:cNvSpPr/>
          <p:nvPr/>
        </p:nvSpPr>
        <p:spPr>
          <a:xfrm>
            <a:off x="609600" y="1410736"/>
            <a:ext cx="10972800" cy="18000"/>
          </a:xfrm>
          <a:prstGeom prst="rect">
            <a:avLst/>
          </a:prstGeom>
          <a:gradFill>
            <a:gsLst>
              <a:gs pos="0">
                <a:schemeClr val="accent1">
                  <a:tint val="40000"/>
                  <a:alpha val="20000"/>
                </a:schemeClr>
              </a:gs>
              <a:gs pos="50000">
                <a:schemeClr val="accent1">
                  <a:alpha val="40000"/>
                </a:schemeClr>
              </a:gs>
              <a:gs pos="100000">
                <a:schemeClr val="accent1">
                  <a:tint val="40000"/>
                  <a:alpha val="50000"/>
                </a:schemeClr>
              </a:gs>
            </a:gsLst>
            <a:lin ang="0" scaled="1"/>
          </a:grad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9620275" y="274638"/>
            <a:ext cx="1962125" cy="6011882"/>
          </a:xfrm>
        </p:spPr>
        <p:txBody>
          <a:bodyPr vert="eaVert"/>
          <a:lstStyle/>
          <a:p>
            <a:r>
              <a:rPr kumimoji="0" lang="zh-CN" altLang="en-US" smtClean="0"/>
              <a:t>单击此处编辑母版标题样式</a:t>
            </a:r>
            <a:endParaRPr kumimoji="0" lang="en-US"/>
          </a:p>
        </p:txBody>
      </p:sp>
      <p:sp>
        <p:nvSpPr>
          <p:cNvPr id="3" name="竖排文字占位符 2"/>
          <p:cNvSpPr>
            <a:spLocks noGrp="1"/>
          </p:cNvSpPr>
          <p:nvPr>
            <p:ph type="body" orient="vert" idx="1"/>
          </p:nvPr>
        </p:nvSpPr>
        <p:spPr>
          <a:xfrm>
            <a:off x="609600" y="274638"/>
            <a:ext cx="8915424" cy="6011882"/>
          </a:xfrm>
        </p:spPr>
        <p:txBody>
          <a:bodyPr vert="eaVert"/>
          <a:lstStyle/>
          <a:p>
            <a:pPr lvl="0" eaLnBrk="1" latinLnBrk="0" hangingPunct="1"/>
            <a:r>
              <a:rPr lang="zh-CN" altLang="en-US" smtClean="0"/>
              <a:t>单击此处编辑母版文本样式</a:t>
            </a:r>
            <a:endParaRPr lang="zh-CN" altLang="en-US" smtClean="0"/>
          </a:p>
          <a:p>
            <a:pPr lvl="1" eaLnBrk="1" latinLnBrk="0" hangingPunct="1"/>
            <a:r>
              <a:rPr lang="zh-CN" altLang="en-US" smtClean="0"/>
              <a:t>第二级</a:t>
            </a:r>
            <a:endParaRPr lang="zh-CN" altLang="en-US" smtClean="0"/>
          </a:p>
          <a:p>
            <a:pPr lvl="2" eaLnBrk="1" latinLnBrk="0" hangingPunct="1"/>
            <a:r>
              <a:rPr lang="zh-CN" altLang="en-US" smtClean="0"/>
              <a:t>第三级</a:t>
            </a:r>
            <a:endParaRPr lang="zh-CN" altLang="en-US" smtClean="0"/>
          </a:p>
          <a:p>
            <a:pPr lvl="3" eaLnBrk="1" latinLnBrk="0" hangingPunct="1"/>
            <a:r>
              <a:rPr lang="zh-CN" altLang="en-US" smtClean="0"/>
              <a:t>第四级</a:t>
            </a:r>
            <a:endParaRPr lang="zh-CN" altLang="en-US" smtClean="0"/>
          </a:p>
          <a:p>
            <a:pPr lvl="4" eaLnBrk="1" latinLnBrk="0" hangingPunct="1"/>
            <a:r>
              <a:rPr lang="zh-CN" altLang="en-US" smtClean="0"/>
              <a:t>第五级</a:t>
            </a:r>
            <a:endParaRPr kumimoji="0" 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7" name="矩形 6"/>
          <p:cNvSpPr/>
          <p:nvPr/>
        </p:nvSpPr>
        <p:spPr>
          <a:xfrm>
            <a:off x="609600" y="1410736"/>
            <a:ext cx="10972800" cy="18000"/>
          </a:xfrm>
          <a:prstGeom prst="rect">
            <a:avLst/>
          </a:prstGeom>
          <a:gradFill>
            <a:gsLst>
              <a:gs pos="0">
                <a:schemeClr val="accent1">
                  <a:tint val="40000"/>
                  <a:alpha val="20000"/>
                </a:schemeClr>
              </a:gs>
              <a:gs pos="50000">
                <a:schemeClr val="accent1">
                  <a:alpha val="40000"/>
                </a:schemeClr>
              </a:gs>
              <a:gs pos="100000">
                <a:schemeClr val="accent1">
                  <a:tint val="40000"/>
                  <a:alpha val="50000"/>
                </a:schemeClr>
              </a:gs>
            </a:gsLst>
            <a:lin ang="0" scaled="1"/>
          </a:grad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zh-CN" altLang="en-US"/>
          </a:p>
        </p:txBody>
      </p:sp>
      <p:sp>
        <p:nvSpPr>
          <p:cNvPr id="2" name="标题 1"/>
          <p:cNvSpPr>
            <a:spLocks noGrp="1"/>
          </p:cNvSpPr>
          <p:nvPr>
            <p:ph type="title"/>
          </p:nvPr>
        </p:nvSpPr>
        <p:spPr/>
        <p:txBody>
          <a:bodyPr/>
          <a:lstStyle/>
          <a:p>
            <a:r>
              <a:rPr kumimoji="0" lang="zh-CN" altLang="en-US" smtClean="0"/>
              <a:t>单击此处编辑母版标题样式</a:t>
            </a:r>
            <a:endParaRPr kumimoji="0" lang="en-US"/>
          </a:p>
        </p:txBody>
      </p:sp>
      <p:sp>
        <p:nvSpPr>
          <p:cNvPr id="3" name="内容占位符 2"/>
          <p:cNvSpPr>
            <a:spLocks noGrp="1"/>
          </p:cNvSpPr>
          <p:nvPr>
            <p:ph idx="1"/>
          </p:nvPr>
        </p:nvSpPr>
        <p:spPr/>
        <p:txBody>
          <a:bodyPr/>
          <a:lstStyle/>
          <a:p>
            <a:pPr lvl="0" eaLnBrk="1" latinLnBrk="0" hangingPunct="1"/>
            <a:r>
              <a:rPr lang="zh-CN" altLang="en-US" smtClean="0"/>
              <a:t>单击此处编辑母版文本样式</a:t>
            </a:r>
            <a:endParaRPr lang="zh-CN" altLang="en-US" smtClean="0"/>
          </a:p>
          <a:p>
            <a:pPr lvl="1" eaLnBrk="1" latinLnBrk="0" hangingPunct="1"/>
            <a:r>
              <a:rPr lang="zh-CN" altLang="en-US" smtClean="0"/>
              <a:t>第二级</a:t>
            </a:r>
            <a:endParaRPr lang="zh-CN" altLang="en-US" smtClean="0"/>
          </a:p>
          <a:p>
            <a:pPr lvl="2" eaLnBrk="1" latinLnBrk="0" hangingPunct="1"/>
            <a:r>
              <a:rPr lang="zh-CN" altLang="en-US" smtClean="0"/>
              <a:t>第三级</a:t>
            </a:r>
            <a:endParaRPr lang="zh-CN" altLang="en-US" smtClean="0"/>
          </a:p>
          <a:p>
            <a:pPr lvl="3" eaLnBrk="1" latinLnBrk="0" hangingPunct="1"/>
            <a:r>
              <a:rPr lang="zh-CN" altLang="en-US" smtClean="0"/>
              <a:t>第四级</a:t>
            </a:r>
            <a:endParaRPr lang="zh-CN" altLang="en-US" smtClean="0"/>
          </a:p>
          <a:p>
            <a:pPr lvl="4" eaLnBrk="1" latinLnBrk="0" hangingPunct="1"/>
            <a:r>
              <a:rPr lang="zh-CN" altLang="en-US" smtClean="0"/>
              <a:t>第五级</a:t>
            </a:r>
            <a:endParaRPr kumimoji="0" lang="en-US"/>
          </a:p>
        </p:txBody>
      </p:sp>
      <p:sp>
        <p:nvSpPr>
          <p:cNvPr id="4" name="日期占位符 3"/>
          <p:cNvSpPr>
            <a:spLocks noGrp="1"/>
          </p:cNvSpPr>
          <p:nvPr>
            <p:ph type="dt" sz="half" idx="10"/>
          </p:nvPr>
        </p:nvSpPr>
        <p:spPr>
          <a:xfrm>
            <a:off x="97536" y="6400800"/>
            <a:ext cx="4267200" cy="283800"/>
          </a:xfrm>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a:xfrm>
            <a:off x="7107936" y="6400800"/>
            <a:ext cx="4978400" cy="283800"/>
          </a:xfrm>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7" name="矩形 6"/>
          <p:cNvSpPr/>
          <p:nvPr/>
        </p:nvSpPr>
        <p:spPr>
          <a:xfrm>
            <a:off x="914400" y="3143248"/>
            <a:ext cx="10363200" cy="18000"/>
          </a:xfrm>
          <a:prstGeom prst="rect">
            <a:avLst/>
          </a:prstGeom>
          <a:gradFill>
            <a:gsLst>
              <a:gs pos="0">
                <a:schemeClr val="accent1">
                  <a:tint val="40000"/>
                  <a:alpha val="20000"/>
                </a:schemeClr>
              </a:gs>
              <a:gs pos="50000">
                <a:schemeClr val="accent1">
                  <a:alpha val="40000"/>
                </a:schemeClr>
              </a:gs>
              <a:gs pos="100000">
                <a:schemeClr val="accent1">
                  <a:tint val="40000"/>
                  <a:alpha val="50000"/>
                </a:schemeClr>
              </a:gs>
            </a:gsLst>
            <a:lin ang="0" scaled="1"/>
          </a:grad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zh-CN" altLang="en-US"/>
          </a:p>
        </p:txBody>
      </p:sp>
      <p:sp>
        <p:nvSpPr>
          <p:cNvPr id="2" name="标题 1"/>
          <p:cNvSpPr>
            <a:spLocks noGrp="1"/>
          </p:cNvSpPr>
          <p:nvPr>
            <p:ph type="title"/>
          </p:nvPr>
        </p:nvSpPr>
        <p:spPr>
          <a:xfrm>
            <a:off x="963084" y="3143249"/>
            <a:ext cx="10363200" cy="1362075"/>
          </a:xfrm>
        </p:spPr>
        <p:txBody>
          <a:bodyPr anchor="t"/>
          <a:lstStyle>
            <a:lvl1pPr algn="ctr">
              <a:defRPr sz="4000" b="0" cap="all"/>
            </a:lvl1pPr>
          </a:lstStyle>
          <a:p>
            <a:r>
              <a:rPr kumimoji="0" lang="zh-CN" altLang="en-US" smtClean="0"/>
              <a:t>单击此处编辑母版标题样式</a:t>
            </a:r>
            <a:endParaRPr kumimoji="0" lang="en-US"/>
          </a:p>
        </p:txBody>
      </p:sp>
      <p:sp>
        <p:nvSpPr>
          <p:cNvPr id="3" name="文本占位符 2"/>
          <p:cNvSpPr>
            <a:spLocks noGrp="1"/>
          </p:cNvSpPr>
          <p:nvPr>
            <p:ph type="body" idx="1"/>
          </p:nvPr>
        </p:nvSpPr>
        <p:spPr>
          <a:xfrm>
            <a:off x="963084" y="1643062"/>
            <a:ext cx="10363200" cy="1500187"/>
          </a:xfrm>
        </p:spPr>
        <p:txBody>
          <a:bodyPr anchor="b"/>
          <a:lstStyle>
            <a:lvl1pPr marL="0" indent="0" algn="ctr">
              <a:buNone/>
              <a:defRPr sz="2000">
                <a:solidFill>
                  <a:schemeClr val="tx1">
                    <a:tint val="75000"/>
                  </a:schemeClr>
                </a:solidFill>
              </a:defRPr>
            </a:lvl1pPr>
            <a:lvl2pPr marL="457200" indent="0" algn="ctr">
              <a:buNone/>
              <a:defRPr sz="1800">
                <a:solidFill>
                  <a:schemeClr val="tx1">
                    <a:tint val="75000"/>
                  </a:schemeClr>
                </a:solidFill>
              </a:defRPr>
            </a:lvl2pPr>
            <a:lvl3pPr marL="914400" indent="0" algn="ctr">
              <a:buNone/>
              <a:defRPr sz="1600">
                <a:solidFill>
                  <a:schemeClr val="tx1">
                    <a:tint val="75000"/>
                  </a:schemeClr>
                </a:solidFill>
              </a:defRPr>
            </a:lvl3pPr>
            <a:lvl4pPr marL="1371600" indent="0" algn="ctr">
              <a:buNone/>
              <a:defRPr sz="1400">
                <a:solidFill>
                  <a:schemeClr val="tx1">
                    <a:tint val="75000"/>
                  </a:schemeClr>
                </a:solidFill>
              </a:defRPr>
            </a:lvl4pPr>
            <a:lvl5pPr marL="1828800" indent="0" algn="ctr">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eaLnBrk="1" latinLnBrk="0" hangingPunct="1"/>
            <a:r>
              <a:rPr lang="zh-CN" altLang="en-US" smtClean="0"/>
              <a:t>单击此处编辑母版文本样式</a:t>
            </a:r>
            <a:endParaRPr lang="zh-CN" altLang="en-US" smtClean="0"/>
          </a:p>
          <a:p>
            <a:pPr lvl="1" eaLnBrk="1" latinLnBrk="0" hangingPunct="1"/>
            <a:r>
              <a:rPr lang="zh-CN" altLang="en-US" smtClean="0"/>
              <a:t>第二级</a:t>
            </a:r>
            <a:endParaRPr lang="zh-CN" altLang="en-US" smtClean="0"/>
          </a:p>
          <a:p>
            <a:pPr lvl="2" eaLnBrk="1" latinLnBrk="0" hangingPunct="1"/>
            <a:r>
              <a:rPr lang="zh-CN" altLang="en-US" smtClean="0"/>
              <a:t>第三级</a:t>
            </a:r>
            <a:endParaRPr lang="zh-CN" altLang="en-US" smtClean="0"/>
          </a:p>
          <a:p>
            <a:pPr lvl="3" eaLnBrk="1" latinLnBrk="0" hangingPunct="1"/>
            <a:r>
              <a:rPr lang="zh-CN" altLang="en-US" smtClean="0"/>
              <a:t>第四级</a:t>
            </a:r>
            <a:endParaRPr lang="zh-CN" altLang="en-US" smtClean="0"/>
          </a:p>
          <a:p>
            <a:pPr lvl="4" eaLnBrk="1" latinLnBrk="0" hangingPunct="1"/>
            <a:r>
              <a:rPr lang="zh-CN" altLang="en-US" smtClean="0"/>
              <a:t>第五级</a:t>
            </a:r>
            <a:endParaRPr kumimoji="0" 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8" name="矩形 7"/>
          <p:cNvSpPr/>
          <p:nvPr/>
        </p:nvSpPr>
        <p:spPr>
          <a:xfrm>
            <a:off x="609600" y="1410736"/>
            <a:ext cx="10972800" cy="18000"/>
          </a:xfrm>
          <a:prstGeom prst="rect">
            <a:avLst/>
          </a:prstGeom>
          <a:gradFill>
            <a:gsLst>
              <a:gs pos="0">
                <a:schemeClr val="accent1">
                  <a:tint val="40000"/>
                  <a:alpha val="20000"/>
                </a:schemeClr>
              </a:gs>
              <a:gs pos="50000">
                <a:schemeClr val="accent1">
                  <a:alpha val="40000"/>
                </a:schemeClr>
              </a:gs>
              <a:gs pos="100000">
                <a:schemeClr val="accent1">
                  <a:tint val="40000"/>
                  <a:alpha val="50000"/>
                </a:schemeClr>
              </a:gs>
            </a:gsLst>
            <a:lin ang="0" scaled="1"/>
          </a:grad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zh-CN" altLang="en-US"/>
          </a:p>
        </p:txBody>
      </p:sp>
      <p:sp>
        <p:nvSpPr>
          <p:cNvPr id="2" name="标题 1"/>
          <p:cNvSpPr>
            <a:spLocks noGrp="1"/>
          </p:cNvSpPr>
          <p:nvPr>
            <p:ph type="title"/>
          </p:nvPr>
        </p:nvSpPr>
        <p:spPr/>
        <p:txBody>
          <a:bodyPr/>
          <a:lstStyle/>
          <a:p>
            <a:r>
              <a:rPr kumimoji="0" lang="zh-CN" altLang="en-US" smtClean="0"/>
              <a:t>单击此处编辑母版标题样式</a:t>
            </a:r>
            <a:endParaRPr kumimoji="0" lang="en-US"/>
          </a:p>
        </p:txBody>
      </p:sp>
      <p:sp>
        <p:nvSpPr>
          <p:cNvPr id="3" name="内容占位符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eaLnBrk="1" latinLnBrk="0" hangingPunct="1"/>
            <a:r>
              <a:rPr lang="zh-CN" altLang="en-US" smtClean="0"/>
              <a:t>单击此处编辑母版文本样式</a:t>
            </a:r>
            <a:endParaRPr lang="zh-CN" altLang="en-US" smtClean="0"/>
          </a:p>
          <a:p>
            <a:pPr lvl="1" eaLnBrk="1" latinLnBrk="0" hangingPunct="1"/>
            <a:r>
              <a:rPr lang="zh-CN" altLang="en-US" smtClean="0"/>
              <a:t>第二级</a:t>
            </a:r>
            <a:endParaRPr lang="zh-CN" altLang="en-US" smtClean="0"/>
          </a:p>
          <a:p>
            <a:pPr lvl="2" eaLnBrk="1" latinLnBrk="0" hangingPunct="1"/>
            <a:r>
              <a:rPr lang="zh-CN" altLang="en-US" smtClean="0"/>
              <a:t>第三级</a:t>
            </a:r>
            <a:endParaRPr lang="zh-CN" altLang="en-US" smtClean="0"/>
          </a:p>
          <a:p>
            <a:pPr lvl="3" eaLnBrk="1" latinLnBrk="0" hangingPunct="1"/>
            <a:r>
              <a:rPr lang="zh-CN" altLang="en-US" smtClean="0"/>
              <a:t>第四级</a:t>
            </a:r>
            <a:endParaRPr lang="zh-CN" altLang="en-US" smtClean="0"/>
          </a:p>
          <a:p>
            <a:pPr lvl="4" eaLnBrk="1" latinLnBrk="0" hangingPunct="1"/>
            <a:r>
              <a:rPr lang="zh-CN" altLang="en-US" smtClean="0"/>
              <a:t>第五级</a:t>
            </a:r>
            <a:endParaRPr kumimoji="0" lang="en-US"/>
          </a:p>
        </p:txBody>
      </p:sp>
      <p:sp>
        <p:nvSpPr>
          <p:cNvPr id="4" name="内容占位符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eaLnBrk="1" latinLnBrk="0" hangingPunct="1"/>
            <a:r>
              <a:rPr lang="zh-CN" altLang="en-US" smtClean="0"/>
              <a:t>单击此处编辑母版文本样式</a:t>
            </a:r>
            <a:endParaRPr lang="zh-CN" altLang="en-US" smtClean="0"/>
          </a:p>
          <a:p>
            <a:pPr lvl="1" eaLnBrk="1" latinLnBrk="0" hangingPunct="1"/>
            <a:r>
              <a:rPr lang="zh-CN" altLang="en-US" smtClean="0"/>
              <a:t>第二级</a:t>
            </a:r>
            <a:endParaRPr lang="zh-CN" altLang="en-US" smtClean="0"/>
          </a:p>
          <a:p>
            <a:pPr lvl="2" eaLnBrk="1" latinLnBrk="0" hangingPunct="1"/>
            <a:r>
              <a:rPr lang="zh-CN" altLang="en-US" smtClean="0"/>
              <a:t>第三级</a:t>
            </a:r>
            <a:endParaRPr lang="zh-CN" altLang="en-US" smtClean="0"/>
          </a:p>
          <a:p>
            <a:pPr lvl="3" eaLnBrk="1" latinLnBrk="0" hangingPunct="1"/>
            <a:r>
              <a:rPr lang="zh-CN" altLang="en-US" smtClean="0"/>
              <a:t>第四级</a:t>
            </a:r>
            <a:endParaRPr lang="zh-CN" altLang="en-US" smtClean="0"/>
          </a:p>
          <a:p>
            <a:pPr lvl="4" eaLnBrk="1" latinLnBrk="0" hangingPunct="1"/>
            <a:r>
              <a:rPr lang="zh-CN" altLang="en-US" smtClean="0"/>
              <a:t>第五级</a:t>
            </a:r>
            <a:endParaRPr kumimoji="0" 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矩形 9"/>
          <p:cNvSpPr/>
          <p:nvPr/>
        </p:nvSpPr>
        <p:spPr>
          <a:xfrm>
            <a:off x="609600" y="1410736"/>
            <a:ext cx="10972800" cy="18000"/>
          </a:xfrm>
          <a:prstGeom prst="rect">
            <a:avLst/>
          </a:prstGeom>
          <a:gradFill>
            <a:gsLst>
              <a:gs pos="0">
                <a:schemeClr val="accent1">
                  <a:tint val="40000"/>
                  <a:alpha val="20000"/>
                </a:schemeClr>
              </a:gs>
              <a:gs pos="50000">
                <a:schemeClr val="accent1">
                  <a:alpha val="40000"/>
                </a:schemeClr>
              </a:gs>
              <a:gs pos="100000">
                <a:schemeClr val="accent1">
                  <a:tint val="40000"/>
                  <a:alpha val="50000"/>
                </a:schemeClr>
              </a:gs>
            </a:gsLst>
            <a:lin ang="0" scaled="1"/>
          </a:grad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zh-CN" altLang="en-US"/>
          </a:p>
        </p:txBody>
      </p:sp>
      <p:sp>
        <p:nvSpPr>
          <p:cNvPr id="2" name="标题 1"/>
          <p:cNvSpPr>
            <a:spLocks noGrp="1"/>
          </p:cNvSpPr>
          <p:nvPr>
            <p:ph type="title"/>
          </p:nvPr>
        </p:nvSpPr>
        <p:spPr/>
        <p:txBody>
          <a:bodyPr/>
          <a:lstStyle>
            <a:lvl1pPr>
              <a:defRPr/>
            </a:lvl1pPr>
          </a:lstStyle>
          <a:p>
            <a:r>
              <a:rPr kumimoji="0" lang="zh-CN" altLang="en-US" smtClean="0"/>
              <a:t>单击此处编辑母版标题样式</a:t>
            </a:r>
            <a:endParaRPr kumimoji="0" lang="en-US"/>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effectLst>
                  <a:outerShdw blurRad="50800" dist="25400" dir="5400000" algn="tl" rotWithShape="0">
                    <a:srgbClr val="000000">
                      <a:alpha val="43137"/>
                    </a:srgbClr>
                  </a:outerShdw>
                </a:effectLst>
              </a:defRPr>
            </a:lvl1pPr>
            <a:lvl2pPr marL="457200" indent="0">
              <a:buNone/>
              <a:defRPr sz="2000" b="1">
                <a:effectLst>
                  <a:outerShdw blurRad="50800" dist="25400" dir="5400000" algn="tl" rotWithShape="0">
                    <a:srgbClr val="000000">
                      <a:alpha val="43137"/>
                    </a:srgbClr>
                  </a:outerShdw>
                </a:effectLst>
              </a:defRPr>
            </a:lvl2pPr>
            <a:lvl3pPr marL="914400" indent="0">
              <a:buNone/>
              <a:defRPr sz="1800" b="1">
                <a:effectLst>
                  <a:outerShdw blurRad="50800" dist="25400" dir="5400000" algn="tl" rotWithShape="0">
                    <a:srgbClr val="000000">
                      <a:alpha val="43137"/>
                    </a:srgbClr>
                  </a:outerShdw>
                </a:effectLst>
              </a:defRPr>
            </a:lvl3pPr>
            <a:lvl4pPr marL="1371600" indent="0">
              <a:buNone/>
              <a:defRPr sz="1600" b="1">
                <a:effectLst>
                  <a:outerShdw blurRad="50800" dist="25400" dir="5400000" algn="tl" rotWithShape="0">
                    <a:srgbClr val="000000">
                      <a:alpha val="43137"/>
                    </a:srgbClr>
                  </a:outerShdw>
                </a:effectLst>
              </a:defRPr>
            </a:lvl4pPr>
            <a:lvl5pPr marL="1828800" indent="0">
              <a:buNone/>
              <a:defRPr sz="1600" b="1">
                <a:effectLst>
                  <a:outerShdw blurRad="50800" dist="25400" dir="5400000" algn="tl" rotWithShape="0">
                    <a:srgbClr val="000000">
                      <a:alpha val="43137"/>
                    </a:srgbClr>
                  </a:outerShdw>
                </a:effectLst>
              </a:defRPr>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eaLnBrk="1" latinLnBrk="0" hangingPunct="1"/>
            <a:r>
              <a:rPr kumimoji="0" lang="zh-CN" altLang="en-US" smtClean="0"/>
              <a:t>单击此处编辑母版文本样式</a:t>
            </a:r>
            <a:endParaRPr kumimoji="0" lang="zh-CN" altLang="en-US" smtClean="0"/>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eaLnBrk="1" latinLnBrk="0" hangingPunct="1"/>
            <a:r>
              <a:rPr lang="zh-CN" altLang="en-US" smtClean="0"/>
              <a:t>单击此处编辑母版文本样式</a:t>
            </a:r>
            <a:endParaRPr lang="zh-CN" altLang="en-US" smtClean="0"/>
          </a:p>
          <a:p>
            <a:pPr lvl="1" eaLnBrk="1" latinLnBrk="0" hangingPunct="1"/>
            <a:r>
              <a:rPr lang="zh-CN" altLang="en-US" smtClean="0"/>
              <a:t>第二级</a:t>
            </a:r>
            <a:endParaRPr lang="zh-CN" altLang="en-US" smtClean="0"/>
          </a:p>
          <a:p>
            <a:pPr lvl="2" eaLnBrk="1" latinLnBrk="0" hangingPunct="1"/>
            <a:r>
              <a:rPr lang="zh-CN" altLang="en-US" smtClean="0"/>
              <a:t>第三级</a:t>
            </a:r>
            <a:endParaRPr lang="zh-CN" altLang="en-US" smtClean="0"/>
          </a:p>
          <a:p>
            <a:pPr lvl="3" eaLnBrk="1" latinLnBrk="0" hangingPunct="1"/>
            <a:r>
              <a:rPr lang="zh-CN" altLang="en-US" smtClean="0"/>
              <a:t>第四级</a:t>
            </a:r>
            <a:endParaRPr lang="zh-CN" altLang="en-US" smtClean="0"/>
          </a:p>
          <a:p>
            <a:pPr lvl="4" eaLnBrk="1" latinLnBrk="0" hangingPunct="1"/>
            <a:r>
              <a:rPr lang="zh-CN" altLang="en-US" smtClean="0"/>
              <a:t>第五级</a:t>
            </a:r>
            <a:endParaRPr kumimoji="0" lang="en-US"/>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effectLst>
                  <a:outerShdw blurRad="50800" dist="25400" dir="5400000" algn="tl" rotWithShape="0">
                    <a:srgbClr val="000000">
                      <a:alpha val="43137"/>
                    </a:srgbClr>
                  </a:outerShdw>
                </a:effectLst>
              </a:defRPr>
            </a:lvl1pPr>
            <a:lvl2pPr marL="457200" indent="0">
              <a:buNone/>
              <a:defRPr sz="2000" b="1">
                <a:effectLst>
                  <a:outerShdw blurRad="50800" dist="25400" dir="5400000" algn="tl" rotWithShape="0">
                    <a:srgbClr val="000000">
                      <a:alpha val="43137"/>
                    </a:srgbClr>
                  </a:outerShdw>
                </a:effectLst>
              </a:defRPr>
            </a:lvl2pPr>
            <a:lvl3pPr marL="914400" indent="0">
              <a:buNone/>
              <a:defRPr sz="1800" b="1">
                <a:effectLst>
                  <a:outerShdw blurRad="50800" dist="25400" dir="5400000" algn="tl" rotWithShape="0">
                    <a:srgbClr val="000000">
                      <a:alpha val="43137"/>
                    </a:srgbClr>
                  </a:outerShdw>
                </a:effectLst>
              </a:defRPr>
            </a:lvl3pPr>
            <a:lvl4pPr marL="1371600" indent="0">
              <a:buNone/>
              <a:defRPr sz="1600" b="1">
                <a:effectLst>
                  <a:outerShdw blurRad="50800" dist="25400" dir="5400000" algn="tl" rotWithShape="0">
                    <a:srgbClr val="000000">
                      <a:alpha val="43137"/>
                    </a:srgbClr>
                  </a:outerShdw>
                </a:effectLst>
              </a:defRPr>
            </a:lvl4pPr>
            <a:lvl5pPr marL="1828800" indent="0">
              <a:buNone/>
              <a:defRPr sz="1600" b="1">
                <a:effectLst>
                  <a:outerShdw blurRad="50800" dist="25400" dir="5400000" algn="tl" rotWithShape="0">
                    <a:srgbClr val="000000">
                      <a:alpha val="43137"/>
                    </a:srgbClr>
                  </a:outerShdw>
                </a:effectLst>
              </a:defRPr>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eaLnBrk="1" latinLnBrk="0" hangingPunct="1"/>
            <a:r>
              <a:rPr kumimoji="0" lang="zh-CN" altLang="en-US" smtClean="0"/>
              <a:t>单击此处编辑母版文本样式</a:t>
            </a:r>
            <a:endParaRPr kumimoji="0" lang="zh-CN" altLang="en-US" smtClean="0"/>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eaLnBrk="1" latinLnBrk="0" hangingPunct="1"/>
            <a:r>
              <a:rPr lang="zh-CN" altLang="en-US" smtClean="0"/>
              <a:t>单击此处编辑母版文本样式</a:t>
            </a:r>
            <a:endParaRPr lang="zh-CN" altLang="en-US" smtClean="0"/>
          </a:p>
          <a:p>
            <a:pPr lvl="1" eaLnBrk="1" latinLnBrk="0" hangingPunct="1"/>
            <a:r>
              <a:rPr lang="zh-CN" altLang="en-US" smtClean="0"/>
              <a:t>第二级</a:t>
            </a:r>
            <a:endParaRPr lang="zh-CN" altLang="en-US" smtClean="0"/>
          </a:p>
          <a:p>
            <a:pPr lvl="2" eaLnBrk="1" latinLnBrk="0" hangingPunct="1"/>
            <a:r>
              <a:rPr lang="zh-CN" altLang="en-US" smtClean="0"/>
              <a:t>第三级</a:t>
            </a:r>
            <a:endParaRPr lang="zh-CN" altLang="en-US" smtClean="0"/>
          </a:p>
          <a:p>
            <a:pPr lvl="3" eaLnBrk="1" latinLnBrk="0" hangingPunct="1"/>
            <a:r>
              <a:rPr lang="zh-CN" altLang="en-US" smtClean="0"/>
              <a:t>第四级</a:t>
            </a:r>
            <a:endParaRPr lang="zh-CN" altLang="en-US" smtClean="0"/>
          </a:p>
          <a:p>
            <a:pPr lvl="4" eaLnBrk="1" latinLnBrk="0" hangingPunct="1"/>
            <a:r>
              <a:rPr lang="zh-CN" altLang="en-US" smtClean="0"/>
              <a:t>第五级</a:t>
            </a:r>
            <a:endParaRPr kumimoji="0" 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6" name="矩形 5"/>
          <p:cNvSpPr/>
          <p:nvPr/>
        </p:nvSpPr>
        <p:spPr>
          <a:xfrm>
            <a:off x="609600" y="1410736"/>
            <a:ext cx="10972800" cy="18000"/>
          </a:xfrm>
          <a:prstGeom prst="rect">
            <a:avLst/>
          </a:prstGeom>
          <a:gradFill>
            <a:gsLst>
              <a:gs pos="0">
                <a:schemeClr val="accent1">
                  <a:tint val="40000"/>
                  <a:alpha val="20000"/>
                </a:schemeClr>
              </a:gs>
              <a:gs pos="50000">
                <a:schemeClr val="accent1">
                  <a:alpha val="40000"/>
                </a:schemeClr>
              </a:gs>
              <a:gs pos="100000">
                <a:schemeClr val="accent1">
                  <a:tint val="40000"/>
                  <a:alpha val="50000"/>
                </a:schemeClr>
              </a:gs>
            </a:gsLst>
            <a:lin ang="0" scaled="1"/>
          </a:grad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zh-CN" altLang="en-US"/>
          </a:p>
        </p:txBody>
      </p:sp>
      <p:sp>
        <p:nvSpPr>
          <p:cNvPr id="2" name="标题 1"/>
          <p:cNvSpPr>
            <a:spLocks noGrp="1"/>
          </p:cNvSpPr>
          <p:nvPr>
            <p:ph type="title"/>
          </p:nvPr>
        </p:nvSpPr>
        <p:spPr/>
        <p:txBody>
          <a:bodyPr/>
          <a:lstStyle/>
          <a:p>
            <a:r>
              <a:rPr kumimoji="0" lang="zh-CN" altLang="en-US" smtClean="0"/>
              <a:t>单击此处编辑母版标题样式</a:t>
            </a:r>
            <a:endParaRPr kumimoji="0" 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bg>
      <p:bgRef idx="1002">
        <a:schemeClr val="bg2"/>
      </p:bgRef>
    </p:bg>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8" name="矩形 7"/>
          <p:cNvSpPr/>
          <p:nvPr/>
        </p:nvSpPr>
        <p:spPr>
          <a:xfrm>
            <a:off x="3714733" y="1053546"/>
            <a:ext cx="7872000" cy="18000"/>
          </a:xfrm>
          <a:prstGeom prst="rect">
            <a:avLst/>
          </a:prstGeom>
          <a:gradFill>
            <a:gsLst>
              <a:gs pos="0">
                <a:schemeClr val="accent1">
                  <a:tint val="40000"/>
                  <a:alpha val="20000"/>
                </a:schemeClr>
              </a:gs>
              <a:gs pos="50000">
                <a:schemeClr val="accent1">
                  <a:alpha val="40000"/>
                </a:schemeClr>
              </a:gs>
              <a:gs pos="100000">
                <a:schemeClr val="accent1">
                  <a:tint val="40000"/>
                  <a:alpha val="50000"/>
                </a:schemeClr>
              </a:gs>
            </a:gsLst>
            <a:lin ang="0" scaled="1"/>
          </a:grad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zh-CN" altLang="en-US"/>
          </a:p>
        </p:txBody>
      </p:sp>
      <p:sp>
        <p:nvSpPr>
          <p:cNvPr id="2" name="标题 1"/>
          <p:cNvSpPr>
            <a:spLocks noGrp="1"/>
          </p:cNvSpPr>
          <p:nvPr>
            <p:ph type="title"/>
          </p:nvPr>
        </p:nvSpPr>
        <p:spPr>
          <a:xfrm>
            <a:off x="3714734" y="228600"/>
            <a:ext cx="7867669" cy="842946"/>
          </a:xfrm>
        </p:spPr>
        <p:txBody>
          <a:bodyPr anchor="b"/>
          <a:lstStyle>
            <a:lvl1pPr algn="ctr">
              <a:defRPr sz="2800" b="0"/>
            </a:lvl1pPr>
          </a:lstStyle>
          <a:p>
            <a:r>
              <a:rPr kumimoji="0" lang="zh-CN" altLang="en-US" smtClean="0"/>
              <a:t>单击此处编辑母版标题样式</a:t>
            </a:r>
            <a:endParaRPr kumimoji="0" lang="en-US"/>
          </a:p>
        </p:txBody>
      </p:sp>
      <p:sp>
        <p:nvSpPr>
          <p:cNvPr id="3" name="内容占位符 2"/>
          <p:cNvSpPr>
            <a:spLocks noGrp="1"/>
          </p:cNvSpPr>
          <p:nvPr>
            <p:ph idx="1"/>
          </p:nvPr>
        </p:nvSpPr>
        <p:spPr>
          <a:xfrm>
            <a:off x="3714733" y="1142984"/>
            <a:ext cx="7867667" cy="5143536"/>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eaLnBrk="1" latinLnBrk="0" hangingPunct="1"/>
            <a:r>
              <a:rPr lang="zh-CN" altLang="en-US" smtClean="0"/>
              <a:t>单击此处编辑母版文本样式</a:t>
            </a:r>
            <a:endParaRPr lang="zh-CN" altLang="en-US" smtClean="0"/>
          </a:p>
          <a:p>
            <a:pPr lvl="1" eaLnBrk="1" latinLnBrk="0" hangingPunct="1"/>
            <a:r>
              <a:rPr lang="zh-CN" altLang="en-US" smtClean="0"/>
              <a:t>第二级</a:t>
            </a:r>
            <a:endParaRPr lang="zh-CN" altLang="en-US" smtClean="0"/>
          </a:p>
          <a:p>
            <a:pPr lvl="2" eaLnBrk="1" latinLnBrk="0" hangingPunct="1"/>
            <a:r>
              <a:rPr lang="zh-CN" altLang="en-US" smtClean="0"/>
              <a:t>第三级</a:t>
            </a:r>
            <a:endParaRPr lang="zh-CN" altLang="en-US" smtClean="0"/>
          </a:p>
          <a:p>
            <a:pPr lvl="3" eaLnBrk="1" latinLnBrk="0" hangingPunct="1"/>
            <a:r>
              <a:rPr lang="zh-CN" altLang="en-US" smtClean="0"/>
              <a:t>第四级</a:t>
            </a:r>
            <a:endParaRPr lang="zh-CN" altLang="en-US" smtClean="0"/>
          </a:p>
          <a:p>
            <a:pPr lvl="4" eaLnBrk="1" latinLnBrk="0" hangingPunct="1"/>
            <a:r>
              <a:rPr lang="zh-CN" altLang="en-US" smtClean="0"/>
              <a:t>第五级</a:t>
            </a:r>
            <a:endParaRPr kumimoji="0" lang="en-US"/>
          </a:p>
        </p:txBody>
      </p:sp>
      <p:sp>
        <p:nvSpPr>
          <p:cNvPr id="4" name="文本占位符 3"/>
          <p:cNvSpPr>
            <a:spLocks noGrp="1"/>
          </p:cNvSpPr>
          <p:nvPr>
            <p:ph type="body" sz="half" idx="2"/>
          </p:nvPr>
        </p:nvSpPr>
        <p:spPr>
          <a:xfrm>
            <a:off x="609607" y="1142984"/>
            <a:ext cx="3009877" cy="5143536"/>
          </a:xfrm>
        </p:spPr>
        <p:txBody>
          <a:bodyPr anchor="ct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eaLnBrk="1" latinLnBrk="0" hangingPunct="1"/>
            <a:r>
              <a:rPr lang="zh-CN" altLang="en-US" smtClean="0"/>
              <a:t>单击此处编辑母版文本样式</a:t>
            </a:r>
            <a:endParaRPr lang="zh-CN" altLang="en-US" smtClean="0"/>
          </a:p>
          <a:p>
            <a:pPr lvl="1" eaLnBrk="1" latinLnBrk="0" hangingPunct="1"/>
            <a:r>
              <a:rPr lang="zh-CN" altLang="en-US" smtClean="0"/>
              <a:t>第二级</a:t>
            </a:r>
            <a:endParaRPr lang="zh-CN" altLang="en-US" smtClean="0"/>
          </a:p>
          <a:p>
            <a:pPr lvl="2" eaLnBrk="1" latinLnBrk="0" hangingPunct="1"/>
            <a:r>
              <a:rPr lang="zh-CN" altLang="en-US" smtClean="0"/>
              <a:t>第三级</a:t>
            </a:r>
            <a:endParaRPr lang="zh-CN" altLang="en-US" smtClean="0"/>
          </a:p>
          <a:p>
            <a:pPr lvl="3" eaLnBrk="1" latinLnBrk="0" hangingPunct="1"/>
            <a:r>
              <a:rPr lang="zh-CN" altLang="en-US" smtClean="0"/>
              <a:t>第四级</a:t>
            </a:r>
            <a:endParaRPr lang="zh-CN" altLang="en-US" smtClean="0"/>
          </a:p>
          <a:p>
            <a:pPr lvl="4" eaLnBrk="1" latinLnBrk="0" hangingPunct="1"/>
            <a:r>
              <a:rPr lang="zh-CN" altLang="en-US" smtClean="0"/>
              <a:t>第五级</a:t>
            </a:r>
            <a:endParaRPr kumimoji="0" 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bg>
      <p:bgRef idx="1002">
        <a:schemeClr val="bg2"/>
      </p:bgRef>
    </p:bg>
    <p:spTree>
      <p:nvGrpSpPr>
        <p:cNvPr id="1" name=""/>
        <p:cNvGrpSpPr/>
        <p:nvPr/>
      </p:nvGrpSpPr>
      <p:grpSpPr>
        <a:xfrm>
          <a:off x="0" y="0"/>
          <a:ext cx="0" cy="0"/>
          <a:chOff x="0" y="0"/>
          <a:chExt cx="0" cy="0"/>
        </a:xfrm>
      </p:grpSpPr>
      <p:sp>
        <p:nvSpPr>
          <p:cNvPr id="2" name="标题 1"/>
          <p:cNvSpPr>
            <a:spLocks noGrp="1"/>
          </p:cNvSpPr>
          <p:nvPr>
            <p:ph type="title"/>
          </p:nvPr>
        </p:nvSpPr>
        <p:spPr>
          <a:xfrm>
            <a:off x="711200" y="304800"/>
            <a:ext cx="8534400" cy="685800"/>
          </a:xfrm>
        </p:spPr>
        <p:txBody>
          <a:bodyPr anchor="ctr"/>
          <a:lstStyle>
            <a:lvl1pPr algn="l">
              <a:defRPr sz="2400" b="0"/>
            </a:lvl1pPr>
          </a:lstStyle>
          <a:p>
            <a:r>
              <a:rPr kumimoji="0" lang="zh-CN" altLang="en-US" smtClean="0"/>
              <a:t>单击此处编辑母版标题样式</a:t>
            </a:r>
            <a:endParaRPr kumimoji="0" lang="en-US"/>
          </a:p>
        </p:txBody>
      </p:sp>
      <p:sp>
        <p:nvSpPr>
          <p:cNvPr id="3" name="图片占位符 2"/>
          <p:cNvSpPr>
            <a:spLocks noGrp="1"/>
          </p:cNvSpPr>
          <p:nvPr>
            <p:ph type="pic" idx="1"/>
          </p:nvPr>
        </p:nvSpPr>
        <p:spPr>
          <a:xfrm>
            <a:off x="935403" y="1143000"/>
            <a:ext cx="9630997" cy="3980172"/>
          </a:xfrm>
          <a:prstGeom prst="roundRect">
            <a:avLst>
              <a:gd name="adj" fmla="val 18278"/>
            </a:avLst>
          </a:prstGeom>
          <a:solidFill>
            <a:schemeClr val="accent1">
              <a:tint val="40000"/>
            </a:schemeClr>
          </a:solidFill>
          <a:ln w="50800" cap="rnd">
            <a:gradFill flip="none" rotWithShape="1">
              <a:gsLst>
                <a:gs pos="0">
                  <a:schemeClr val="accent1">
                    <a:shade val="50000"/>
                  </a:schemeClr>
                </a:gs>
                <a:gs pos="20000">
                  <a:schemeClr val="accent2">
                    <a:shade val="50000"/>
                  </a:schemeClr>
                </a:gs>
                <a:gs pos="40000">
                  <a:schemeClr val="accent3">
                    <a:shade val="50000"/>
                  </a:schemeClr>
                </a:gs>
                <a:gs pos="60000">
                  <a:schemeClr val="accent4">
                    <a:shade val="50000"/>
                  </a:schemeClr>
                </a:gs>
                <a:gs pos="80000">
                  <a:schemeClr val="accent5">
                    <a:shade val="50000"/>
                  </a:schemeClr>
                </a:gs>
                <a:gs pos="100000">
                  <a:schemeClr val="accent6">
                    <a:shade val="50000"/>
                  </a:schemeClr>
                </a:gs>
              </a:gsLst>
              <a:path path="circle">
                <a:fillToRect l="50000" t="50000" r="50000" b="50000"/>
              </a:path>
              <a:tileRect/>
            </a:gradFill>
            <a:round/>
          </a:ln>
          <a:effectLst>
            <a:outerShdw blurRad="50800" dist="38100" dir="5400000" algn="tl" rotWithShape="0">
              <a:prstClr val="black">
                <a:alpha val="50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kumimoji="0" lang="zh-CN" altLang="en-US" smtClean="0"/>
              <a:t>单击图标添加图片</a:t>
            </a:r>
            <a:endParaRPr kumimoji="0" lang="en-US"/>
          </a:p>
        </p:txBody>
      </p:sp>
      <p:sp>
        <p:nvSpPr>
          <p:cNvPr id="4" name="文本占位符 3"/>
          <p:cNvSpPr>
            <a:spLocks noGrp="1"/>
          </p:cNvSpPr>
          <p:nvPr>
            <p:ph type="body" sz="half" idx="2"/>
          </p:nvPr>
        </p:nvSpPr>
        <p:spPr>
          <a:xfrm>
            <a:off x="3149600" y="5410200"/>
            <a:ext cx="7543851" cy="804862"/>
          </a:xfrm>
        </p:spPr>
        <p:txBody>
          <a:bodyPr anchor="ctr"/>
          <a:lstStyle>
            <a:lvl1pPr marL="0" indent="0" algn="r">
              <a:buNone/>
              <a:defRPr sz="1200" b="0"/>
            </a:lvl1pPr>
            <a:lvl2pPr marL="457200" indent="0" algn="r">
              <a:buNone/>
              <a:defRPr sz="1200" b="0"/>
            </a:lvl2pPr>
            <a:lvl3pPr marL="914400" indent="0" algn="r">
              <a:buNone/>
              <a:defRPr sz="1200" b="0"/>
            </a:lvl3pPr>
            <a:lvl4pPr marL="1371600" indent="0" algn="r">
              <a:buNone/>
              <a:defRPr sz="1200" b="0"/>
            </a:lvl4pPr>
            <a:lvl5pPr marL="1828800" indent="0" algn="r">
              <a:buNone/>
              <a:defRPr sz="1200" b="0"/>
            </a:lvl5pPr>
            <a:lvl6pPr marL="2286000" indent="0">
              <a:buNone/>
              <a:defRPr sz="900"/>
            </a:lvl6pPr>
            <a:lvl7pPr marL="2743200" indent="0">
              <a:buNone/>
              <a:defRPr sz="900"/>
            </a:lvl7pPr>
            <a:lvl8pPr marL="3200400" indent="0">
              <a:buNone/>
              <a:defRPr sz="900"/>
            </a:lvl8pPr>
            <a:lvl9pPr marL="3657600" indent="0">
              <a:buNone/>
              <a:defRPr sz="900"/>
            </a:lvl9pPr>
          </a:lstStyle>
          <a:p>
            <a:pPr lvl="0" eaLnBrk="1" latinLnBrk="0" hangingPunct="1"/>
            <a:r>
              <a:rPr lang="zh-CN" altLang="en-US" smtClean="0"/>
              <a:t>单击此处编辑母版文本样式</a:t>
            </a:r>
            <a:endParaRPr lang="zh-CN" altLang="en-US" smtClean="0"/>
          </a:p>
          <a:p>
            <a:pPr lvl="1" eaLnBrk="1" latinLnBrk="0" hangingPunct="1"/>
            <a:r>
              <a:rPr lang="zh-CN" altLang="en-US" smtClean="0"/>
              <a:t>第二级</a:t>
            </a:r>
            <a:endParaRPr lang="zh-CN" altLang="en-US" smtClean="0"/>
          </a:p>
          <a:p>
            <a:pPr lvl="2" eaLnBrk="1" latinLnBrk="0" hangingPunct="1"/>
            <a:r>
              <a:rPr lang="zh-CN" altLang="en-US" smtClean="0"/>
              <a:t>第三级</a:t>
            </a:r>
            <a:endParaRPr lang="zh-CN" altLang="en-US" smtClean="0"/>
          </a:p>
          <a:p>
            <a:pPr lvl="3" eaLnBrk="1" latinLnBrk="0" hangingPunct="1"/>
            <a:r>
              <a:rPr lang="zh-CN" altLang="en-US" smtClean="0"/>
              <a:t>第四级</a:t>
            </a:r>
            <a:endParaRPr lang="zh-CN" altLang="en-US" smtClean="0"/>
          </a:p>
          <a:p>
            <a:pPr lvl="4" eaLnBrk="1" latinLnBrk="0" hangingPunct="1"/>
            <a:r>
              <a:rPr lang="zh-CN" altLang="en-US" smtClean="0"/>
              <a:t>第五级</a:t>
            </a:r>
            <a:endParaRPr kumimoji="0" 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7" name="矩形 6"/>
          <p:cNvSpPr/>
          <p:nvPr/>
        </p:nvSpPr>
        <p:spPr>
          <a:xfrm>
            <a:off x="0" y="6678000"/>
            <a:ext cx="12192000" cy="180000"/>
          </a:xfrm>
          <a:prstGeom prst="rect">
            <a:avLst/>
          </a:prstGeom>
          <a:gradFill>
            <a:gsLst>
              <a:gs pos="0">
                <a:schemeClr val="accent1">
                  <a:alpha val="50000"/>
                </a:schemeClr>
              </a:gs>
              <a:gs pos="50000">
                <a:schemeClr val="accent1">
                  <a:tint val="20000"/>
                </a:schemeClr>
              </a:gs>
              <a:gs pos="100000">
                <a:schemeClr val="accent1">
                  <a:alpha val="40000"/>
                </a:schemeClr>
              </a:gs>
            </a:gsLst>
            <a:lin ang="0" scaled="1"/>
          </a:grad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zh-CN" altLang="en-US"/>
          </a:p>
        </p:txBody>
      </p:sp>
      <p:sp>
        <p:nvSpPr>
          <p:cNvPr id="2" name="标题占位符 1"/>
          <p:cNvSpPr>
            <a:spLocks noGrp="1"/>
          </p:cNvSpPr>
          <p:nvPr>
            <p:ph type="title"/>
          </p:nvPr>
        </p:nvSpPr>
        <p:spPr>
          <a:xfrm>
            <a:off x="609600" y="274638"/>
            <a:ext cx="10972800" cy="1143000"/>
          </a:xfrm>
          <a:prstGeom prst="rect">
            <a:avLst/>
          </a:prstGeom>
        </p:spPr>
        <p:txBody>
          <a:bodyPr vert="horz" rtlCol="0" anchor="ctr">
            <a:normAutofit/>
          </a:bodyPr>
          <a:lstStyle/>
          <a:p>
            <a:r>
              <a:rPr kumimoji="0" lang="zh-CN" altLang="en-US" smtClean="0"/>
              <a:t>单击此处编辑母版标题样式</a:t>
            </a:r>
            <a:endParaRPr kumimoji="0" lang="en-US"/>
          </a:p>
        </p:txBody>
      </p:sp>
      <p:sp>
        <p:nvSpPr>
          <p:cNvPr id="3" name="文本占位符 2"/>
          <p:cNvSpPr>
            <a:spLocks noGrp="1"/>
          </p:cNvSpPr>
          <p:nvPr>
            <p:ph type="body" idx="1"/>
          </p:nvPr>
        </p:nvSpPr>
        <p:spPr>
          <a:xfrm>
            <a:off x="609600" y="1600200"/>
            <a:ext cx="10972800" cy="4686320"/>
          </a:xfrm>
          <a:prstGeom prst="rect">
            <a:avLst/>
          </a:prstGeom>
        </p:spPr>
        <p:txBody>
          <a:bodyPr vert="horz" rtlCol="0">
            <a:normAutofit/>
          </a:bodyPr>
          <a:lstStyle/>
          <a:p>
            <a:pPr lvl="0" eaLnBrk="1" latinLnBrk="0" hangingPunct="1"/>
            <a:r>
              <a:rPr kumimoji="0" lang="zh-CN" altLang="en-US" smtClean="0"/>
              <a:t>单击此处编辑母版文本样式</a:t>
            </a:r>
            <a:endParaRPr kumimoji="0" lang="zh-CN" altLang="en-US" smtClean="0"/>
          </a:p>
          <a:p>
            <a:pPr lvl="1" eaLnBrk="1" latinLnBrk="0" hangingPunct="1"/>
            <a:r>
              <a:rPr kumimoji="0" lang="zh-CN" altLang="en-US" smtClean="0"/>
              <a:t>第二级</a:t>
            </a:r>
            <a:endParaRPr kumimoji="0" lang="zh-CN" altLang="en-US" smtClean="0"/>
          </a:p>
          <a:p>
            <a:pPr lvl="2" eaLnBrk="1" latinLnBrk="0" hangingPunct="1"/>
            <a:r>
              <a:rPr kumimoji="0" lang="zh-CN" altLang="en-US" smtClean="0"/>
              <a:t>第三级</a:t>
            </a:r>
            <a:endParaRPr kumimoji="0" lang="zh-CN" altLang="en-US" smtClean="0"/>
          </a:p>
          <a:p>
            <a:pPr lvl="3" eaLnBrk="1" latinLnBrk="0" hangingPunct="1"/>
            <a:r>
              <a:rPr kumimoji="0" lang="zh-CN" altLang="en-US" smtClean="0"/>
              <a:t>第四级</a:t>
            </a:r>
            <a:endParaRPr kumimoji="0" lang="zh-CN" altLang="en-US" smtClean="0"/>
          </a:p>
          <a:p>
            <a:pPr lvl="4" eaLnBrk="1" latinLnBrk="0" hangingPunct="1"/>
            <a:r>
              <a:rPr kumimoji="0" lang="zh-CN" altLang="en-US" smtClean="0"/>
              <a:t>第五级</a:t>
            </a:r>
            <a:endParaRPr kumimoji="0" lang="en-US"/>
          </a:p>
        </p:txBody>
      </p:sp>
      <p:sp>
        <p:nvSpPr>
          <p:cNvPr id="4" name="日期占位符 3"/>
          <p:cNvSpPr>
            <a:spLocks noGrp="1"/>
          </p:cNvSpPr>
          <p:nvPr>
            <p:ph type="dt" sz="half" idx="2"/>
          </p:nvPr>
        </p:nvSpPr>
        <p:spPr>
          <a:xfrm>
            <a:off x="101600" y="6400800"/>
            <a:ext cx="4267200" cy="283800"/>
          </a:xfrm>
          <a:prstGeom prst="rect">
            <a:avLst/>
          </a:prstGeom>
        </p:spPr>
        <p:txBody>
          <a:bodyPr vert="horz" rtlCol="0" anchor="b"/>
          <a:lstStyle>
            <a:lvl1pPr algn="l" eaLnBrk="1" latinLnBrk="0" hangingPunct="1">
              <a:defRPr kumimoji="0" sz="1100">
                <a:solidFill>
                  <a:schemeClr val="tx2">
                    <a:lumMod val="75000"/>
                    <a:lumOff val="2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7112000" y="6400800"/>
            <a:ext cx="4978400" cy="283800"/>
          </a:xfrm>
          <a:prstGeom prst="rect">
            <a:avLst/>
          </a:prstGeom>
        </p:spPr>
        <p:txBody>
          <a:bodyPr vert="horz" rtlCol="0" anchor="ctr"/>
          <a:lstStyle>
            <a:lvl1pPr algn="r" eaLnBrk="1" latinLnBrk="0" hangingPunct="1">
              <a:defRPr kumimoji="0" sz="1100">
                <a:solidFill>
                  <a:schemeClr val="tx2">
                    <a:lumMod val="75000"/>
                    <a:lumOff val="25000"/>
                  </a:schemeClr>
                </a:solidFill>
              </a:defRPr>
            </a:lvl1pPr>
          </a:lstStyle>
          <a:p>
            <a:endParaRPr lang="zh-CN" altLang="en-US"/>
          </a:p>
        </p:txBody>
      </p:sp>
      <p:sp>
        <p:nvSpPr>
          <p:cNvPr id="6" name="灯片编号占位符 5"/>
          <p:cNvSpPr>
            <a:spLocks noGrp="1"/>
          </p:cNvSpPr>
          <p:nvPr>
            <p:ph type="sldNum" sz="quarter" idx="4"/>
          </p:nvPr>
        </p:nvSpPr>
        <p:spPr>
          <a:xfrm>
            <a:off x="5486400" y="6400800"/>
            <a:ext cx="1219200" cy="283464"/>
          </a:xfrm>
          <a:prstGeom prst="rect">
            <a:avLst/>
          </a:prstGeom>
          <a:noFill/>
        </p:spPr>
        <p:txBody>
          <a:bodyPr vert="horz" lIns="45720" rIns="45720" rtlCol="0" anchor="ctr"/>
          <a:lstStyle>
            <a:lvl1pPr algn="ctr" eaLnBrk="1" latinLnBrk="0" hangingPunct="1">
              <a:defRPr kumimoji="0" sz="1100" b="0">
                <a:solidFill>
                  <a:schemeClr val="tx2">
                    <a:lumMod val="75000"/>
                    <a:lumOff val="25000"/>
                  </a:schemeClr>
                </a:solidFill>
              </a:defRPr>
            </a:lvl1pPr>
          </a:lstStyle>
          <a:p>
            <a:fld id="{565CE74E-AB26-4998-AD42-012C4C1AD076}" type="slidenum">
              <a:rPr lang="zh-CN" altLang="en-US" smtClean="0"/>
            </a:fld>
            <a:endParaRPr lang="zh-CN" altLang="en-US"/>
          </a:p>
        </p:txBody>
      </p:sp>
      <p:sp>
        <p:nvSpPr>
          <p:cNvPr id="8" name="矩形 7"/>
          <p:cNvSpPr/>
          <p:nvPr/>
        </p:nvSpPr>
        <p:spPr>
          <a:xfrm>
            <a:off x="0" y="0"/>
            <a:ext cx="12192000" cy="108000"/>
          </a:xfrm>
          <a:prstGeom prst="rect">
            <a:avLst/>
          </a:prstGeom>
          <a:gradFill>
            <a:gsLst>
              <a:gs pos="0">
                <a:schemeClr val="accent1">
                  <a:alpha val="50000"/>
                </a:schemeClr>
              </a:gs>
              <a:gs pos="50000">
                <a:schemeClr val="accent1">
                  <a:tint val="20000"/>
                </a:schemeClr>
              </a:gs>
              <a:gs pos="100000">
                <a:schemeClr val="accent1">
                  <a:alpha val="40000"/>
                </a:schemeClr>
              </a:gs>
            </a:gsLst>
            <a:lin ang="0" scaled="1"/>
          </a:grad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eaLnBrk="1" latinLnBrk="0" hangingPunct="1">
        <a:spcBef>
          <a:spcPct val="0"/>
        </a:spcBef>
        <a:buNone/>
        <a:defRPr kumimoji="0" sz="4400" kern="1200">
          <a:solidFill>
            <a:schemeClr val="tx2"/>
          </a:solidFill>
          <a:latin typeface="+mj-lt"/>
          <a:ea typeface="+mj-ea"/>
          <a:cs typeface="+mj-cs"/>
        </a:defRPr>
      </a:lvl1pPr>
      <a:lvl2pPr eaLnBrk="1" latinLnBrk="0" hangingPunct="1">
        <a:defRPr kumimoji="0">
          <a:solidFill>
            <a:schemeClr val="tx2"/>
          </a:solidFill>
        </a:defRPr>
      </a:lvl2pPr>
      <a:lvl3pPr eaLnBrk="1" latinLnBrk="0" hangingPunct="1">
        <a:defRPr kumimoji="0">
          <a:solidFill>
            <a:schemeClr val="tx2"/>
          </a:solidFill>
        </a:defRPr>
      </a:lvl3pPr>
      <a:lvl4pPr eaLnBrk="1" latinLnBrk="0" hangingPunct="1">
        <a:defRPr kumimoji="0">
          <a:solidFill>
            <a:schemeClr val="tx2"/>
          </a:solidFill>
        </a:defRPr>
      </a:lvl4pPr>
      <a:lvl5pPr eaLnBrk="1" latinLnBrk="0" hangingPunct="1">
        <a:defRPr kumimoji="0">
          <a:solidFill>
            <a:schemeClr val="tx2"/>
          </a:solidFill>
        </a:defRPr>
      </a:lvl5pPr>
      <a:lvl6pPr eaLnBrk="1" latinLnBrk="0" hangingPunct="1">
        <a:defRPr kumimoji="0">
          <a:solidFill>
            <a:schemeClr val="tx2"/>
          </a:solidFill>
        </a:defRPr>
      </a:lvl6pPr>
      <a:lvl7pPr eaLnBrk="1" latinLnBrk="0" hangingPunct="1">
        <a:defRPr kumimoji="0">
          <a:solidFill>
            <a:schemeClr val="tx2"/>
          </a:solidFill>
        </a:defRPr>
      </a:lvl7pPr>
      <a:lvl8pPr eaLnBrk="1" latinLnBrk="0" hangingPunct="1">
        <a:defRPr kumimoji="0">
          <a:solidFill>
            <a:schemeClr val="tx2"/>
          </a:solidFill>
        </a:defRPr>
      </a:lvl8pPr>
      <a:lvl9pPr eaLnBrk="1" latinLnBrk="0" hangingPunct="1">
        <a:defRPr kumimoji="0">
          <a:solidFill>
            <a:schemeClr val="tx2"/>
          </a:solidFill>
        </a:defRPr>
      </a:lvl9pPr>
    </p:titleStyle>
    <p:bodyStyle>
      <a:lvl1pPr marL="342900" indent="-342900" algn="l" rtl="0" eaLnBrk="1" latinLnBrk="0" hangingPunct="1">
        <a:spcBef>
          <a:spcPct val="20000"/>
        </a:spcBef>
        <a:buClr>
          <a:schemeClr val="tx2"/>
        </a:buClr>
        <a:buSzPct val="50000"/>
        <a:buFont typeface="Wingdings 2" panose="05020102010507070707"/>
        <a:buChar char="ß"/>
        <a:defRPr kumimoji="0" sz="3200" kern="1200">
          <a:solidFill>
            <a:schemeClr val="tx1"/>
          </a:solidFill>
          <a:latin typeface="+mn-lt"/>
          <a:ea typeface="+mn-ea"/>
          <a:cs typeface="+mn-cs"/>
        </a:defRPr>
      </a:lvl1pPr>
      <a:lvl2pPr marL="742950" indent="-285750" algn="l" rtl="0" eaLnBrk="1" latinLnBrk="0" hangingPunct="1">
        <a:spcBef>
          <a:spcPct val="20000"/>
        </a:spcBef>
        <a:buClr>
          <a:schemeClr val="tx2"/>
        </a:buClr>
        <a:buSzPct val="50000"/>
        <a:buFont typeface="Wingdings 2" panose="05020102010507070707"/>
        <a:buChar char="Þ"/>
        <a:defRPr kumimoji="0" sz="2800" kern="1200">
          <a:solidFill>
            <a:schemeClr val="tx1"/>
          </a:solidFill>
          <a:latin typeface="+mn-lt"/>
          <a:ea typeface="+mn-ea"/>
          <a:cs typeface="+mn-cs"/>
        </a:defRPr>
      </a:lvl2pPr>
      <a:lvl3pPr marL="1143000" indent="-228600" algn="l" rtl="0" eaLnBrk="1" latinLnBrk="0" hangingPunct="1">
        <a:spcBef>
          <a:spcPct val="20000"/>
        </a:spcBef>
        <a:buClr>
          <a:schemeClr val="tx2"/>
        </a:buClr>
        <a:buSzPct val="50000"/>
        <a:buFont typeface="Wingdings 2" panose="05020102010507070707"/>
        <a:buChar char=""/>
        <a:defRPr kumimoji="0" sz="2400" kern="1200">
          <a:solidFill>
            <a:schemeClr val="tx1"/>
          </a:solidFill>
          <a:latin typeface="+mn-lt"/>
          <a:ea typeface="+mn-ea"/>
          <a:cs typeface="+mn-cs"/>
        </a:defRPr>
      </a:lvl3pPr>
      <a:lvl4pPr marL="1600200" indent="-228600" algn="l" rtl="0" eaLnBrk="1" latinLnBrk="0" hangingPunct="1">
        <a:spcBef>
          <a:spcPct val="20000"/>
        </a:spcBef>
        <a:buClr>
          <a:schemeClr val="tx2"/>
        </a:buClr>
        <a:buSzPct val="50000"/>
        <a:buFont typeface="Wingdings 2" panose="05020102010507070707"/>
        <a:buChar char=""/>
        <a:defRPr kumimoji="0" sz="2000" kern="1200">
          <a:solidFill>
            <a:schemeClr val="tx1"/>
          </a:solidFill>
          <a:latin typeface="+mn-lt"/>
          <a:ea typeface="+mn-ea"/>
          <a:cs typeface="+mn-cs"/>
        </a:defRPr>
      </a:lvl4pPr>
      <a:lvl5pPr marL="2057400" indent="-228600" algn="l" rtl="0" eaLnBrk="1" latinLnBrk="0" hangingPunct="1">
        <a:spcBef>
          <a:spcPct val="20000"/>
        </a:spcBef>
        <a:buClr>
          <a:schemeClr val="tx2"/>
        </a:buClr>
        <a:buSzPct val="50000"/>
        <a:buFont typeface="Wingdings 2" panose="05020102010507070707"/>
        <a:buChar char=""/>
        <a:defRPr kumimoji="0" sz="2000" kern="1200">
          <a:solidFill>
            <a:schemeClr val="tx1"/>
          </a:solidFill>
          <a:latin typeface="+mn-lt"/>
          <a:ea typeface="+mn-ea"/>
          <a:cs typeface="+mn-cs"/>
        </a:defRPr>
      </a:lvl5pPr>
      <a:lvl6pPr marL="2514600" indent="-228600" algn="l" rtl="0" eaLnBrk="1" latinLnBrk="0" hangingPunct="1">
        <a:spcBef>
          <a:spcPct val="20000"/>
        </a:spcBef>
        <a:buFont typeface="Arial" panose="020B0604020202020204"/>
        <a:buChar char="•"/>
        <a:defRPr kumimoji="0" sz="2000" kern="1200">
          <a:solidFill>
            <a:schemeClr val="tx1"/>
          </a:solidFill>
          <a:latin typeface="+mn-lt"/>
          <a:ea typeface="+mn-ea"/>
          <a:cs typeface="+mn-cs"/>
        </a:defRPr>
      </a:lvl6pPr>
      <a:lvl7pPr marL="2971800" indent="-228600" algn="l" rtl="0" eaLnBrk="1" latinLnBrk="0" hangingPunct="1">
        <a:spcBef>
          <a:spcPct val="20000"/>
        </a:spcBef>
        <a:buFont typeface="Arial" panose="020B0604020202020204"/>
        <a:buChar char="•"/>
        <a:defRPr kumimoji="0" sz="2000" kern="1200">
          <a:solidFill>
            <a:schemeClr val="tx1"/>
          </a:solidFill>
          <a:latin typeface="+mn-lt"/>
          <a:ea typeface="+mn-ea"/>
          <a:cs typeface="+mn-cs"/>
        </a:defRPr>
      </a:lvl7pPr>
      <a:lvl8pPr marL="3429000" indent="-228600" algn="l" rtl="0" eaLnBrk="1" latinLnBrk="0" hangingPunct="1">
        <a:spcBef>
          <a:spcPct val="20000"/>
        </a:spcBef>
        <a:buFont typeface="Arial" panose="020B0604020202020204"/>
        <a:buChar char="•"/>
        <a:defRPr kumimoji="0" sz="2000" kern="1200">
          <a:solidFill>
            <a:schemeClr val="tx1"/>
          </a:solidFill>
          <a:latin typeface="+mn-lt"/>
          <a:ea typeface="+mn-ea"/>
          <a:cs typeface="+mn-cs"/>
        </a:defRPr>
      </a:lvl8pPr>
      <a:lvl9pPr marL="3886200" indent="-228600" algn="l" rtl="0" eaLnBrk="1" latinLnBrk="0" hangingPunct="1">
        <a:spcBef>
          <a:spcPct val="20000"/>
        </a:spcBef>
        <a:buFont typeface="Arial" panose="020B0604020202020204"/>
        <a:buChar char="•"/>
        <a:defRPr kumimoji="0" sz="20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5" Type="http://schemas.openxmlformats.org/officeDocument/2006/relationships/vmlDrawing" Target="../drawings/vmlDrawing1.vml"/><Relationship Id="rId4" Type="http://schemas.openxmlformats.org/officeDocument/2006/relationships/slideLayout" Target="../slideLayouts/slideLayout2.xml"/><Relationship Id="rId3" Type="http://schemas.openxmlformats.org/officeDocument/2006/relationships/image" Target="../media/image8.emf"/><Relationship Id="rId2" Type="http://schemas.openxmlformats.org/officeDocument/2006/relationships/oleObject" Target="../embeddings/oleObject1.bin"/><Relationship Id="rId1" Type="http://schemas.openxmlformats.org/officeDocument/2006/relationships/tags" Target="../tags/tag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0.png"/><Relationship Id="rId1" Type="http://schemas.openxmlformats.org/officeDocument/2006/relationships/image" Target="../media/image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dirty="0"/>
              <a:t>第六章  网络攻击与防御技</a:t>
            </a:r>
            <a:r>
              <a:rPr lang="zh-CN" altLang="en-US" dirty="0" smtClean="0"/>
              <a:t>术</a:t>
            </a:r>
            <a:endParaRPr lang="zh-CN" altLang="en-US" dirty="0"/>
          </a:p>
        </p:txBody>
      </p:sp>
      <p:sp>
        <p:nvSpPr>
          <p:cNvPr id="3" name="副标题 2"/>
          <p:cNvSpPr>
            <a:spLocks noGrp="1"/>
          </p:cNvSpPr>
          <p:nvPr>
            <p:ph type="subTitle" idx="1"/>
          </p:nvPr>
        </p:nvSpPr>
        <p:spPr/>
        <p:txBody>
          <a:bodyPr/>
          <a:lstStyle/>
          <a:p>
            <a:endParaRPr lang="zh-CN" alt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3</a:t>
            </a:r>
            <a:r>
              <a:rPr lang="zh-CN" altLang="en-US" dirty="0"/>
              <a:t>．漏洞扫</a:t>
            </a:r>
            <a:r>
              <a:rPr lang="zh-CN" altLang="en-US" dirty="0" smtClean="0"/>
              <a:t>描</a:t>
            </a:r>
            <a:endParaRPr lang="zh-CN" altLang="en-US" dirty="0"/>
          </a:p>
        </p:txBody>
      </p:sp>
      <p:sp>
        <p:nvSpPr>
          <p:cNvPr id="3" name="内容占位符 2"/>
          <p:cNvSpPr>
            <a:spLocks noGrp="1"/>
          </p:cNvSpPr>
          <p:nvPr>
            <p:ph idx="1"/>
          </p:nvPr>
        </p:nvSpPr>
        <p:spPr/>
        <p:txBody>
          <a:bodyPr/>
          <a:lstStyle/>
          <a:p>
            <a:r>
              <a:rPr lang="zh-CN" altLang="en-US" dirty="0"/>
              <a:t>漏洞扫描程序的基本原理：</a:t>
            </a:r>
            <a:r>
              <a:rPr lang="zh-CN" altLang="en-US" dirty="0">
                <a:solidFill>
                  <a:srgbClr val="FF0000"/>
                </a:solidFill>
              </a:rPr>
              <a:t>具有漏洞的应用程序</a:t>
            </a:r>
            <a:r>
              <a:rPr lang="zh-CN" altLang="en-US" dirty="0"/>
              <a:t>在对某些网络请求作答时，</a:t>
            </a:r>
            <a:r>
              <a:rPr lang="zh-CN" altLang="en-US" dirty="0">
                <a:solidFill>
                  <a:srgbClr val="FF0000"/>
                </a:solidFill>
              </a:rPr>
              <a:t>与已经安装补丁的程序有所差别</a:t>
            </a:r>
            <a:r>
              <a:rPr lang="zh-CN" altLang="en-US" dirty="0"/>
              <a:t>；利用这些差别可以识别目标主机上的程序是否存在漏洞。</a:t>
            </a:r>
            <a:endParaRPr lang="zh-CN" altLang="en-US" dirty="0"/>
          </a:p>
          <a:p>
            <a:r>
              <a:rPr lang="zh-CN" altLang="en-US" dirty="0"/>
              <a:t>常用的漏洞扫描工具有</a:t>
            </a:r>
            <a:r>
              <a:rPr lang="en-US" altLang="zh-CN" dirty="0"/>
              <a:t>Nessus</a:t>
            </a:r>
            <a:r>
              <a:rPr lang="zh-CN" altLang="en-US" dirty="0"/>
              <a:t>、</a:t>
            </a:r>
            <a:r>
              <a:rPr lang="en-US" altLang="zh-CN" dirty="0" err="1"/>
              <a:t>OpenVAS</a:t>
            </a:r>
            <a:r>
              <a:rPr lang="zh-CN" altLang="en-US" dirty="0"/>
              <a:t>、</a:t>
            </a:r>
            <a:r>
              <a:rPr lang="en-US" altLang="zh-CN" dirty="0"/>
              <a:t>X-Scan</a:t>
            </a:r>
            <a:r>
              <a:rPr lang="zh-CN" altLang="en-US" dirty="0"/>
              <a:t>等</a:t>
            </a:r>
            <a:endParaRPr lang="zh-CN" altLang="en-US" dirty="0"/>
          </a:p>
          <a:p>
            <a:endParaRPr lang="zh-CN" altLang="en-U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6.1.2</a:t>
            </a:r>
            <a:r>
              <a:rPr lang="zh-CN" altLang="en-US" dirty="0"/>
              <a:t>嗅探技</a:t>
            </a:r>
            <a:r>
              <a:rPr lang="zh-CN" altLang="en-US" dirty="0" smtClean="0"/>
              <a:t>术</a:t>
            </a:r>
            <a:endParaRPr lang="zh-CN" altLang="en-US" dirty="0"/>
          </a:p>
        </p:txBody>
      </p:sp>
      <p:sp>
        <p:nvSpPr>
          <p:cNvPr id="3" name="内容占位符 2"/>
          <p:cNvSpPr>
            <a:spLocks noGrp="1"/>
          </p:cNvSpPr>
          <p:nvPr>
            <p:ph idx="1"/>
          </p:nvPr>
        </p:nvSpPr>
        <p:spPr/>
        <p:txBody>
          <a:bodyPr>
            <a:normAutofit/>
          </a:bodyPr>
          <a:lstStyle/>
          <a:p>
            <a:r>
              <a:rPr lang="zh-CN" altLang="en-US" dirty="0"/>
              <a:t>对攻击者来说，通过嗅探技术能以非常隐蔽的方式攫取网络中的大量敏感信息，</a:t>
            </a:r>
            <a:r>
              <a:rPr lang="zh-CN" altLang="en-US" dirty="0">
                <a:solidFill>
                  <a:srgbClr val="FF0000"/>
                </a:solidFill>
              </a:rPr>
              <a:t>与主动扫描相比，嗅探行为更难被察觉，也更容易操作</a:t>
            </a:r>
            <a:endParaRPr lang="zh-CN" altLang="en-US" dirty="0">
              <a:solidFill>
                <a:srgbClr val="FF0000"/>
              </a:solidFill>
            </a:endParaRPr>
          </a:p>
          <a:p>
            <a:endParaRPr lang="zh-CN" altLang="en-US" dirty="0">
              <a:solidFill>
                <a:srgbClr val="FF0000"/>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嗅探器的作用</a:t>
            </a:r>
            <a:endParaRPr lang="zh-CN" altLang="en-US" dirty="0"/>
          </a:p>
        </p:txBody>
      </p:sp>
      <p:sp>
        <p:nvSpPr>
          <p:cNvPr id="3" name="内容占位符 2"/>
          <p:cNvSpPr>
            <a:spLocks noGrp="1"/>
          </p:cNvSpPr>
          <p:nvPr>
            <p:ph idx="1"/>
          </p:nvPr>
        </p:nvSpPr>
        <p:spPr/>
        <p:txBody>
          <a:bodyPr>
            <a:normAutofit fontScale="85000" lnSpcReduction="20000"/>
          </a:bodyPr>
          <a:lstStyle/>
          <a:p>
            <a:r>
              <a:rPr lang="zh-CN" altLang="en-US" dirty="0"/>
              <a:t>不正当用途：</a:t>
            </a:r>
            <a:endParaRPr lang="zh-CN" altLang="en-US" dirty="0"/>
          </a:p>
          <a:p>
            <a:pPr lvl="1"/>
            <a:r>
              <a:rPr lang="en-US" altLang="zh-CN" dirty="0"/>
              <a:t>(1)</a:t>
            </a:r>
            <a:r>
              <a:rPr lang="zh-CN" altLang="en-US" dirty="0"/>
              <a:t>窃取机密信息，包括各种用户名和口令，电子邮件正文及附件、网络打印的文档等；</a:t>
            </a:r>
            <a:endParaRPr lang="en-US" altLang="zh-CN" dirty="0"/>
          </a:p>
          <a:p>
            <a:pPr lvl="1"/>
            <a:r>
              <a:rPr lang="en-US" altLang="zh-CN" dirty="0"/>
              <a:t>(2)</a:t>
            </a:r>
            <a:r>
              <a:rPr lang="zh-CN" altLang="en-US" dirty="0"/>
              <a:t>窥探底层的协议信息，如</a:t>
            </a:r>
            <a:r>
              <a:rPr lang="en-US" altLang="zh-CN" dirty="0"/>
              <a:t>DNS</a:t>
            </a:r>
            <a:r>
              <a:rPr lang="zh-CN" altLang="en-US" dirty="0"/>
              <a:t>的</a:t>
            </a:r>
            <a:r>
              <a:rPr lang="en-US" altLang="zh-CN" dirty="0"/>
              <a:t>IP</a:t>
            </a:r>
            <a:r>
              <a:rPr lang="zh-CN" altLang="en-US" dirty="0"/>
              <a:t>地址、本机</a:t>
            </a:r>
            <a:r>
              <a:rPr lang="en-US" altLang="zh-CN" dirty="0"/>
              <a:t>IP</a:t>
            </a:r>
            <a:r>
              <a:rPr lang="zh-CN" altLang="en-US" dirty="0"/>
              <a:t>地址、网关</a:t>
            </a:r>
            <a:r>
              <a:rPr lang="en-US" altLang="zh-CN" dirty="0"/>
              <a:t>IP</a:t>
            </a:r>
            <a:r>
              <a:rPr lang="zh-CN" altLang="en-US" dirty="0"/>
              <a:t>地址等；</a:t>
            </a:r>
            <a:endParaRPr lang="zh-CN" altLang="en-US" dirty="0"/>
          </a:p>
          <a:p>
            <a:pPr lvl="1"/>
            <a:r>
              <a:rPr lang="en-US" altLang="zh-CN" dirty="0"/>
              <a:t>(3)</a:t>
            </a:r>
            <a:r>
              <a:rPr lang="zh-CN" altLang="en-US" dirty="0"/>
              <a:t>通过嗅探器获得的数据还可以为攻击者进行中间人攻击篡改数据提供帮助。</a:t>
            </a:r>
            <a:endParaRPr lang="zh-CN" altLang="en-US" dirty="0"/>
          </a:p>
          <a:p>
            <a:r>
              <a:rPr lang="zh-CN" altLang="en-US" dirty="0" smtClean="0"/>
              <a:t>正</a:t>
            </a:r>
            <a:r>
              <a:rPr lang="zh-CN" altLang="en-US" dirty="0"/>
              <a:t>当用途：</a:t>
            </a:r>
            <a:endParaRPr lang="zh-CN" altLang="en-US" dirty="0"/>
          </a:p>
          <a:p>
            <a:pPr lvl="1"/>
            <a:r>
              <a:rPr lang="en-US" altLang="zh-CN" dirty="0"/>
              <a:t>(1)</a:t>
            </a:r>
            <a:r>
              <a:rPr lang="zh-CN" altLang="en-US" dirty="0"/>
              <a:t>解释网络上传输的数据包的含义；</a:t>
            </a:r>
            <a:endParaRPr lang="zh-CN" altLang="en-US" dirty="0"/>
          </a:p>
          <a:p>
            <a:pPr lvl="1"/>
            <a:r>
              <a:rPr lang="en-US" altLang="zh-CN" dirty="0"/>
              <a:t>(2)</a:t>
            </a:r>
            <a:r>
              <a:rPr lang="zh-CN" altLang="en-US" dirty="0"/>
              <a:t>为网络诊断提供参考；</a:t>
            </a:r>
            <a:endParaRPr lang="zh-CN" altLang="en-US" dirty="0"/>
          </a:p>
          <a:p>
            <a:pPr lvl="1"/>
            <a:r>
              <a:rPr lang="en-US" altLang="zh-CN" dirty="0"/>
              <a:t>(3)</a:t>
            </a:r>
            <a:r>
              <a:rPr lang="zh-CN" altLang="en-US" dirty="0"/>
              <a:t>为网络性能分析提供参考；</a:t>
            </a:r>
            <a:endParaRPr lang="zh-CN" altLang="en-US" dirty="0"/>
          </a:p>
          <a:p>
            <a:pPr lvl="1"/>
            <a:r>
              <a:rPr lang="en-US" altLang="zh-CN" dirty="0"/>
              <a:t>(4)</a:t>
            </a:r>
            <a:r>
              <a:rPr lang="zh-CN" altLang="en-US" dirty="0"/>
              <a:t>发现网络入侵现象，为入侵检测提供参考；</a:t>
            </a:r>
            <a:endParaRPr lang="zh-CN" altLang="en-US" dirty="0"/>
          </a:p>
          <a:p>
            <a:pPr lvl="1"/>
            <a:r>
              <a:rPr lang="en-US" altLang="zh-CN" dirty="0"/>
              <a:t>(5)</a:t>
            </a:r>
            <a:r>
              <a:rPr lang="zh-CN" altLang="en-US" dirty="0"/>
              <a:t>将网络事件记入日志。</a:t>
            </a:r>
            <a:endParaRPr lang="zh-CN" altLang="en-US" dirty="0"/>
          </a:p>
          <a:p>
            <a:endParaRPr lang="zh-CN" altLang="en-US"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集线器网络</a:t>
            </a:r>
            <a:endParaRPr lang="zh-CN" altLang="en-US" dirty="0"/>
          </a:p>
        </p:txBody>
      </p:sp>
      <p:sp>
        <p:nvSpPr>
          <p:cNvPr id="3" name="内容占位符 2"/>
          <p:cNvSpPr>
            <a:spLocks noGrp="1"/>
          </p:cNvSpPr>
          <p:nvPr>
            <p:ph idx="1"/>
          </p:nvPr>
        </p:nvSpPr>
        <p:spPr>
          <a:xfrm>
            <a:off x="609600" y="1600200"/>
            <a:ext cx="4792824" cy="4686320"/>
          </a:xfrm>
        </p:spPr>
        <p:txBody>
          <a:bodyPr>
            <a:normAutofit lnSpcReduction="10000"/>
          </a:bodyPr>
          <a:lstStyle/>
          <a:p>
            <a:r>
              <a:rPr lang="zh-CN" altLang="en-US" dirty="0"/>
              <a:t>假设机器</a:t>
            </a:r>
            <a:r>
              <a:rPr lang="en-US" altLang="zh-CN" dirty="0"/>
              <a:t>A</a:t>
            </a:r>
            <a:r>
              <a:rPr lang="zh-CN" altLang="en-US" dirty="0"/>
              <a:t>上的管理员为了维护机器</a:t>
            </a:r>
            <a:r>
              <a:rPr lang="en-US" altLang="zh-CN" dirty="0"/>
              <a:t>C</a:t>
            </a:r>
            <a:r>
              <a:rPr lang="zh-CN" altLang="en-US" dirty="0"/>
              <a:t>，使用了一个</a:t>
            </a:r>
            <a:r>
              <a:rPr lang="en-US" altLang="zh-CN" dirty="0"/>
              <a:t>FTP</a:t>
            </a:r>
            <a:r>
              <a:rPr lang="zh-CN" altLang="en-US" dirty="0"/>
              <a:t>命令向机器</a:t>
            </a:r>
            <a:r>
              <a:rPr lang="en-US" altLang="zh-CN" dirty="0"/>
              <a:t>C</a:t>
            </a:r>
            <a:r>
              <a:rPr lang="zh-CN" altLang="en-US" dirty="0"/>
              <a:t>进行远程登陆，</a:t>
            </a:r>
            <a:endParaRPr lang="zh-CN" altLang="en-US" dirty="0"/>
          </a:p>
          <a:p>
            <a:r>
              <a:rPr lang="zh-CN" altLang="en-US" dirty="0"/>
              <a:t>机器</a:t>
            </a:r>
            <a:r>
              <a:rPr lang="en-US" altLang="zh-CN" dirty="0"/>
              <a:t>B</a:t>
            </a:r>
            <a:r>
              <a:rPr lang="zh-CN" altLang="en-US" dirty="0"/>
              <a:t>上的管理</a:t>
            </a:r>
            <a:r>
              <a:rPr lang="zh-CN" altLang="en-US" dirty="0" smtClean="0"/>
              <a:t>员想</a:t>
            </a:r>
            <a:r>
              <a:rPr lang="zh-CN" altLang="en-US" dirty="0"/>
              <a:t>知道究竟登陆机器</a:t>
            </a:r>
            <a:r>
              <a:rPr lang="en-US" altLang="zh-CN" dirty="0"/>
              <a:t>C</a:t>
            </a:r>
            <a:r>
              <a:rPr lang="zh-CN" altLang="en-US" dirty="0"/>
              <a:t>上</a:t>
            </a:r>
            <a:r>
              <a:rPr lang="en-US" altLang="zh-CN" dirty="0"/>
              <a:t>FTP</a:t>
            </a:r>
            <a:r>
              <a:rPr lang="zh-CN" altLang="en-US" dirty="0"/>
              <a:t>口</a:t>
            </a:r>
            <a:r>
              <a:rPr lang="zh-CN" altLang="en-US" dirty="0" smtClean="0"/>
              <a:t>令，仅</a:t>
            </a:r>
            <a:r>
              <a:rPr lang="zh-CN" altLang="en-US" dirty="0"/>
              <a:t>仅需要把自己机器上的网卡置于混杂模式，并对接收到的数据帧进行分析。</a:t>
            </a:r>
            <a:endParaRPr lang="zh-CN" altLang="en-US" dirty="0"/>
          </a:p>
          <a:p>
            <a:endParaRPr lang="zh-CN" altLang="en-US" dirty="0"/>
          </a:p>
        </p:txBody>
      </p:sp>
      <p:pic>
        <p:nvPicPr>
          <p:cNvPr id="1026" name="Picture 2" descr="C:\Users\ajexwu\AppData\Local\Temp\ksohtml\wpsFB4A.tmp.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415514" y="1799254"/>
            <a:ext cx="6353175" cy="46101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交换机网络</a:t>
            </a:r>
            <a:endParaRPr lang="zh-CN" altLang="en-US" dirty="0"/>
          </a:p>
        </p:txBody>
      </p:sp>
      <p:sp>
        <p:nvSpPr>
          <p:cNvPr id="3" name="内容占位符 2"/>
          <p:cNvSpPr>
            <a:spLocks noGrp="1"/>
          </p:cNvSpPr>
          <p:nvPr>
            <p:ph idx="1"/>
          </p:nvPr>
        </p:nvSpPr>
        <p:spPr>
          <a:xfrm>
            <a:off x="609600" y="1600200"/>
            <a:ext cx="5455298" cy="4686320"/>
          </a:xfrm>
        </p:spPr>
        <p:txBody>
          <a:bodyPr/>
          <a:lstStyle/>
          <a:p>
            <a:r>
              <a:rPr lang="zh-CN" altLang="en-US" dirty="0"/>
              <a:t>主机 </a:t>
            </a:r>
            <a:r>
              <a:rPr lang="en-US" altLang="zh-CN" dirty="0"/>
              <a:t>A </a:t>
            </a:r>
            <a:r>
              <a:rPr lang="zh-CN" altLang="en-US" dirty="0"/>
              <a:t>向主机 </a:t>
            </a:r>
            <a:r>
              <a:rPr lang="en-US" altLang="zh-CN" dirty="0"/>
              <a:t>B </a:t>
            </a:r>
            <a:r>
              <a:rPr lang="zh-CN" altLang="en-US" dirty="0"/>
              <a:t>发送信息。交换机收到帧，并在其 </a:t>
            </a:r>
            <a:r>
              <a:rPr lang="en-US" altLang="zh-CN" dirty="0"/>
              <a:t>MAC </a:t>
            </a:r>
            <a:r>
              <a:rPr lang="zh-CN" altLang="en-US" dirty="0"/>
              <a:t>地址表中查找</a:t>
            </a:r>
            <a:r>
              <a:rPr lang="en-US" altLang="zh-CN" dirty="0"/>
              <a:t>B</a:t>
            </a:r>
            <a:r>
              <a:rPr lang="zh-CN" altLang="en-US" dirty="0"/>
              <a:t>的 </a:t>
            </a:r>
            <a:r>
              <a:rPr lang="en-US" altLang="zh-CN" dirty="0"/>
              <a:t>MAC </a:t>
            </a:r>
            <a:r>
              <a:rPr lang="zh-CN" altLang="en-US" dirty="0"/>
              <a:t>地址。如果交换机在 </a:t>
            </a:r>
            <a:r>
              <a:rPr lang="en-US" altLang="zh-CN" dirty="0"/>
              <a:t>MAC </a:t>
            </a:r>
            <a:r>
              <a:rPr lang="zh-CN" altLang="en-US" dirty="0"/>
              <a:t>地址表中无法找到目的 </a:t>
            </a:r>
            <a:r>
              <a:rPr lang="en-US" altLang="zh-CN" dirty="0"/>
              <a:t>MAC</a:t>
            </a:r>
            <a:r>
              <a:rPr lang="zh-CN" altLang="en-US" dirty="0"/>
              <a:t>，则交换机将复制帧并将其从每一个交换机端口广播出去</a:t>
            </a:r>
            <a:endParaRPr lang="zh-CN" altLang="en-US" dirty="0"/>
          </a:p>
          <a:p>
            <a:endParaRPr lang="zh-CN" altLang="en-US" dirty="0"/>
          </a:p>
        </p:txBody>
      </p:sp>
      <p:pic>
        <p:nvPicPr>
          <p:cNvPr id="2052" name="Picture 4" descr="C:\Users\ajexwu\AppData\Local\Temp\ksohtml\wps3EA3.tmp.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152509" y="1623527"/>
            <a:ext cx="5317782" cy="381855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交换机网络</a:t>
            </a:r>
            <a:endParaRPr lang="zh-CN" altLang="en-US" dirty="0"/>
          </a:p>
        </p:txBody>
      </p:sp>
      <p:sp>
        <p:nvSpPr>
          <p:cNvPr id="3" name="内容占位符 2"/>
          <p:cNvSpPr>
            <a:spLocks noGrp="1"/>
          </p:cNvSpPr>
          <p:nvPr>
            <p:ph idx="1"/>
          </p:nvPr>
        </p:nvSpPr>
        <p:spPr>
          <a:xfrm>
            <a:off x="609600" y="1600200"/>
            <a:ext cx="5389984" cy="4686320"/>
          </a:xfrm>
        </p:spPr>
        <p:txBody>
          <a:bodyPr/>
          <a:lstStyle/>
          <a:p>
            <a:r>
              <a:rPr lang="zh-CN" altLang="en-US" dirty="0"/>
              <a:t>主机 </a:t>
            </a:r>
            <a:r>
              <a:rPr lang="en-US" altLang="zh-CN" dirty="0"/>
              <a:t>B </a:t>
            </a:r>
            <a:r>
              <a:rPr lang="zh-CN" altLang="en-US" dirty="0"/>
              <a:t>收到帧并向主机 </a:t>
            </a:r>
            <a:r>
              <a:rPr lang="en-US" altLang="zh-CN" dirty="0"/>
              <a:t>A </a:t>
            </a:r>
            <a:r>
              <a:rPr lang="zh-CN" altLang="en-US" dirty="0"/>
              <a:t>发送响应。交换机随后获知主机 </a:t>
            </a:r>
            <a:r>
              <a:rPr lang="en-US" altLang="zh-CN" dirty="0"/>
              <a:t>B </a:t>
            </a:r>
            <a:r>
              <a:rPr lang="zh-CN" altLang="en-US" dirty="0"/>
              <a:t>的 </a:t>
            </a:r>
            <a:r>
              <a:rPr lang="en-US" altLang="zh-CN" dirty="0"/>
              <a:t>MAC </a:t>
            </a:r>
            <a:r>
              <a:rPr lang="zh-CN" altLang="en-US" dirty="0"/>
              <a:t>地址位于端口 </a:t>
            </a:r>
            <a:r>
              <a:rPr lang="en-US" altLang="zh-CN" dirty="0"/>
              <a:t>2</a:t>
            </a:r>
            <a:r>
              <a:rPr lang="zh-CN" altLang="en-US" dirty="0"/>
              <a:t>，并将该信息写入 </a:t>
            </a:r>
            <a:r>
              <a:rPr lang="en-US" altLang="zh-CN" dirty="0"/>
              <a:t>MAC </a:t>
            </a:r>
            <a:r>
              <a:rPr lang="zh-CN" altLang="en-US" dirty="0"/>
              <a:t>地址表。同时，主机</a:t>
            </a:r>
            <a:r>
              <a:rPr lang="en-US" altLang="zh-CN" dirty="0"/>
              <a:t>C </a:t>
            </a:r>
            <a:r>
              <a:rPr lang="zh-CN" altLang="en-US" dirty="0"/>
              <a:t>也收到从主机 </a:t>
            </a:r>
            <a:r>
              <a:rPr lang="en-US" altLang="zh-CN" dirty="0"/>
              <a:t>A </a:t>
            </a:r>
            <a:r>
              <a:rPr lang="zh-CN" altLang="en-US" dirty="0"/>
              <a:t>发到主机 </a:t>
            </a:r>
            <a:r>
              <a:rPr lang="en-US" altLang="zh-CN" dirty="0"/>
              <a:t>B </a:t>
            </a:r>
            <a:r>
              <a:rPr lang="zh-CN" altLang="en-US" dirty="0"/>
              <a:t>的帧，但是因为该帧的目的 </a:t>
            </a:r>
            <a:r>
              <a:rPr lang="en-US" altLang="zh-CN" dirty="0"/>
              <a:t>MAC </a:t>
            </a:r>
            <a:r>
              <a:rPr lang="zh-CN" altLang="en-US" dirty="0"/>
              <a:t>地址为主机 </a:t>
            </a:r>
            <a:r>
              <a:rPr lang="en-US" altLang="zh-CN" dirty="0"/>
              <a:t>B</a:t>
            </a:r>
            <a:r>
              <a:rPr lang="zh-CN" altLang="en-US" dirty="0"/>
              <a:t>，因此主机 </a:t>
            </a:r>
            <a:r>
              <a:rPr lang="en-US" altLang="zh-CN" dirty="0"/>
              <a:t>C </a:t>
            </a:r>
            <a:r>
              <a:rPr lang="zh-CN" altLang="en-US" dirty="0"/>
              <a:t>丢弃该帧</a:t>
            </a:r>
            <a:endParaRPr lang="zh-CN" altLang="en-US" dirty="0"/>
          </a:p>
          <a:p>
            <a:endParaRPr lang="zh-CN" altLang="en-US" dirty="0"/>
          </a:p>
        </p:txBody>
      </p:sp>
      <p:pic>
        <p:nvPicPr>
          <p:cNvPr id="3074" name="Picture 2" descr="C:\Users\ajexwu\AppData\Local\Temp\ksohtml\wps4B23.tmp.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887615" y="1748499"/>
            <a:ext cx="5539608" cy="397116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几种在交换网络中实现的嗅探方</a:t>
            </a:r>
            <a:r>
              <a:rPr lang="zh-CN" altLang="en-US" dirty="0" smtClean="0"/>
              <a:t>法</a:t>
            </a:r>
            <a:endParaRPr lang="zh-CN" altLang="en-US" dirty="0"/>
          </a:p>
        </p:txBody>
      </p:sp>
      <p:sp>
        <p:nvSpPr>
          <p:cNvPr id="3" name="内容占位符 2"/>
          <p:cNvSpPr>
            <a:spLocks noGrp="1"/>
          </p:cNvSpPr>
          <p:nvPr>
            <p:ph idx="1"/>
          </p:nvPr>
        </p:nvSpPr>
        <p:spPr/>
        <p:txBody>
          <a:bodyPr>
            <a:normAutofit fontScale="92500" lnSpcReduction="20000"/>
          </a:bodyPr>
          <a:lstStyle/>
          <a:p>
            <a:r>
              <a:rPr lang="en-US" altLang="zh-CN" dirty="0"/>
              <a:t>MAC</a:t>
            </a:r>
            <a:r>
              <a:rPr lang="zh-CN" altLang="en-US" dirty="0"/>
              <a:t>洪</a:t>
            </a:r>
            <a:r>
              <a:rPr lang="zh-CN" altLang="en-US" dirty="0" smtClean="0"/>
              <a:t>泛</a:t>
            </a:r>
            <a:endParaRPr lang="en-US" altLang="zh-CN" dirty="0" smtClean="0"/>
          </a:p>
          <a:p>
            <a:pPr lvl="1"/>
            <a:r>
              <a:rPr lang="zh-CN" altLang="en-US" dirty="0" smtClean="0"/>
              <a:t>向</a:t>
            </a:r>
            <a:r>
              <a:rPr lang="zh-CN" altLang="en-US" dirty="0"/>
              <a:t>交换机发送大量含有虚构的</a:t>
            </a:r>
            <a:r>
              <a:rPr lang="en-US" altLang="zh-CN" dirty="0"/>
              <a:t>MAC</a:t>
            </a:r>
            <a:r>
              <a:rPr lang="zh-CN" altLang="en-US" dirty="0"/>
              <a:t>地址和</a:t>
            </a:r>
            <a:r>
              <a:rPr lang="en-US" altLang="zh-CN" dirty="0"/>
              <a:t>IP</a:t>
            </a:r>
            <a:r>
              <a:rPr lang="zh-CN" altLang="en-US" dirty="0"/>
              <a:t>地址的包，使交换机无法处理如此多的信息，致使交换机进入了所谓的“打开失效”模式，也就是开始了类似于集</a:t>
            </a:r>
            <a:r>
              <a:rPr lang="zh-CN" altLang="en-US" dirty="0" smtClean="0"/>
              <a:t>线器</a:t>
            </a:r>
            <a:r>
              <a:rPr lang="zh-CN" altLang="en-US" dirty="0"/>
              <a:t>的工作方式，向网络上所有机器广播数据包</a:t>
            </a:r>
            <a:endParaRPr lang="zh-CN" altLang="en-US" dirty="0"/>
          </a:p>
          <a:p>
            <a:r>
              <a:rPr lang="en-US" altLang="zh-CN" dirty="0" smtClean="0"/>
              <a:t>MAC</a:t>
            </a:r>
            <a:r>
              <a:rPr lang="zh-CN" altLang="en-US" dirty="0"/>
              <a:t>欺</a:t>
            </a:r>
            <a:r>
              <a:rPr lang="zh-CN" altLang="en-US" dirty="0" smtClean="0"/>
              <a:t>骗</a:t>
            </a:r>
            <a:endParaRPr lang="en-US" altLang="zh-CN" dirty="0" smtClean="0"/>
          </a:p>
          <a:p>
            <a:pPr lvl="1"/>
            <a:r>
              <a:rPr lang="zh-CN" altLang="en-US" dirty="0"/>
              <a:t>攻击者通过将源</a:t>
            </a:r>
            <a:r>
              <a:rPr lang="en-US" altLang="zh-CN" dirty="0"/>
              <a:t>MAC</a:t>
            </a:r>
            <a:r>
              <a:rPr lang="zh-CN" altLang="en-US" dirty="0"/>
              <a:t>地址伪造为目标主机的源</a:t>
            </a:r>
            <a:r>
              <a:rPr lang="en-US" altLang="zh-CN" dirty="0"/>
              <a:t>MAC</a:t>
            </a:r>
            <a:r>
              <a:rPr lang="zh-CN" altLang="en-US" dirty="0"/>
              <a:t>地址，并将这样的数据包通过交换机发送出去，使得交换机不断的更新</a:t>
            </a:r>
            <a:r>
              <a:rPr lang="en-US" altLang="zh-CN" dirty="0"/>
              <a:t>MAC</a:t>
            </a:r>
            <a:r>
              <a:rPr lang="en-US" altLang="zh-CN" dirty="0" smtClean="0"/>
              <a:t>—</a:t>
            </a:r>
            <a:r>
              <a:rPr lang="zh-CN" altLang="en-US" dirty="0" smtClean="0"/>
              <a:t>端</a:t>
            </a:r>
            <a:r>
              <a:rPr lang="zh-CN" altLang="en-US" dirty="0"/>
              <a:t>口映射表，从而让交换机相信攻击者主机的</a:t>
            </a:r>
            <a:r>
              <a:rPr lang="en-US" altLang="zh-CN" dirty="0"/>
              <a:t>MAC</a:t>
            </a:r>
            <a:r>
              <a:rPr lang="zh-CN" altLang="en-US" dirty="0"/>
              <a:t>就是目标主机的</a:t>
            </a:r>
            <a:r>
              <a:rPr lang="en-US" altLang="zh-CN" dirty="0"/>
              <a:t>MAC</a:t>
            </a:r>
            <a:r>
              <a:rPr lang="zh-CN" altLang="en-US" dirty="0"/>
              <a:t>，交换机就会把本应发送给目标主机的数据包发送给攻击者</a:t>
            </a:r>
            <a:endParaRPr lang="zh-CN" altLang="en-US" dirty="0"/>
          </a:p>
          <a:p>
            <a:r>
              <a:rPr lang="en-US" altLang="zh-CN" dirty="0" smtClean="0"/>
              <a:t>ARP</a:t>
            </a:r>
            <a:r>
              <a:rPr lang="zh-CN" altLang="en-US" dirty="0"/>
              <a:t>欺</a:t>
            </a:r>
            <a:r>
              <a:rPr lang="zh-CN" altLang="en-US" dirty="0" smtClean="0"/>
              <a:t>骗</a:t>
            </a:r>
            <a:endParaRPr lang="en-US" altLang="zh-CN" dirty="0" smtClean="0"/>
          </a:p>
          <a:p>
            <a:pPr lvl="1"/>
            <a:r>
              <a:rPr lang="zh-CN" altLang="en-US" dirty="0"/>
              <a:t>攻击者通过对网关和目标主机进行</a:t>
            </a:r>
            <a:r>
              <a:rPr lang="en-US" altLang="zh-CN" dirty="0"/>
              <a:t>ARP</a:t>
            </a:r>
            <a:r>
              <a:rPr lang="zh-CN" altLang="en-US" dirty="0"/>
              <a:t>欺骗，就可以截获两者之间的通信数据，实现嗅探的目的</a:t>
            </a:r>
            <a:endParaRPr lang="zh-CN" altLang="en-US" dirty="0"/>
          </a:p>
          <a:p>
            <a:endParaRPr lang="zh-CN" altLang="en-US" dirty="0"/>
          </a:p>
          <a:p>
            <a:endParaRPr lang="zh-CN" altLang="en-US"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常用的嗅探工</a:t>
            </a:r>
            <a:r>
              <a:rPr lang="zh-CN" altLang="en-US" dirty="0" smtClean="0"/>
              <a:t>具</a:t>
            </a:r>
            <a:endParaRPr lang="zh-CN" altLang="en-US" dirty="0"/>
          </a:p>
        </p:txBody>
      </p:sp>
      <p:sp>
        <p:nvSpPr>
          <p:cNvPr id="3" name="内容占位符 2"/>
          <p:cNvSpPr>
            <a:spLocks noGrp="1"/>
          </p:cNvSpPr>
          <p:nvPr>
            <p:ph idx="1"/>
          </p:nvPr>
        </p:nvSpPr>
        <p:spPr/>
        <p:txBody>
          <a:bodyPr>
            <a:normAutofit/>
          </a:bodyPr>
          <a:lstStyle/>
          <a:p>
            <a:r>
              <a:rPr lang="en-US" altLang="zh-CN" dirty="0" err="1" smtClean="0"/>
              <a:t>tcpdump</a:t>
            </a:r>
            <a:r>
              <a:rPr lang="zh-CN" altLang="en-US" dirty="0"/>
              <a:t>嗅探器软</a:t>
            </a:r>
            <a:r>
              <a:rPr lang="zh-CN" altLang="en-US" dirty="0" smtClean="0"/>
              <a:t>件</a:t>
            </a:r>
            <a:endParaRPr lang="en-US" altLang="zh-CN" dirty="0" smtClean="0"/>
          </a:p>
          <a:p>
            <a:pPr lvl="1"/>
            <a:r>
              <a:rPr lang="zh-CN" altLang="en-US" dirty="0" smtClean="0"/>
              <a:t>可</a:t>
            </a:r>
            <a:r>
              <a:rPr lang="zh-CN" altLang="en-US" dirty="0"/>
              <a:t>以将网络中传送的数据包的包头完全截获下来提供分析。它支持针对网络层、协议、主机、网络或端口的过滤，并提供</a:t>
            </a:r>
            <a:r>
              <a:rPr lang="en-US" altLang="zh-CN" dirty="0"/>
              <a:t>and</a:t>
            </a:r>
            <a:r>
              <a:rPr lang="zh-CN" altLang="en-US" dirty="0"/>
              <a:t>、</a:t>
            </a:r>
            <a:r>
              <a:rPr lang="en-US" altLang="zh-CN" dirty="0"/>
              <a:t>or</a:t>
            </a:r>
            <a:r>
              <a:rPr lang="zh-CN" altLang="en-US" dirty="0"/>
              <a:t>、</a:t>
            </a:r>
            <a:r>
              <a:rPr lang="en-US" altLang="zh-CN" dirty="0"/>
              <a:t>not</a:t>
            </a:r>
            <a:r>
              <a:rPr lang="zh-CN" altLang="en-US" dirty="0"/>
              <a:t>等逻辑语句来帮助去掉无用的信息。同时也是维护的比较好的开源嗅探器软件，官方网址是</a:t>
            </a:r>
            <a:r>
              <a:rPr lang="en-US" altLang="zh-CN" dirty="0"/>
              <a:t>http://www.tcpdump.org/</a:t>
            </a:r>
            <a:r>
              <a:rPr lang="zh-CN" altLang="en-US" dirty="0"/>
              <a:t>。</a:t>
            </a:r>
            <a:endParaRPr lang="en-US" altLang="zh-CN" dirty="0"/>
          </a:p>
          <a:p>
            <a:r>
              <a:rPr lang="en-US" altLang="zh-CN" dirty="0" err="1" smtClean="0"/>
              <a:t>wireshark</a:t>
            </a:r>
            <a:r>
              <a:rPr lang="zh-CN" altLang="en-US" dirty="0"/>
              <a:t>网络数据包分析工</a:t>
            </a:r>
            <a:r>
              <a:rPr lang="zh-CN" altLang="en-US" dirty="0" smtClean="0"/>
              <a:t>具</a:t>
            </a:r>
            <a:endParaRPr lang="en-US" altLang="zh-CN" dirty="0" smtClean="0"/>
          </a:p>
          <a:p>
            <a:pPr lvl="1"/>
            <a:r>
              <a:rPr lang="zh-CN" altLang="en-US" dirty="0" smtClean="0"/>
              <a:t>主</a:t>
            </a:r>
            <a:r>
              <a:rPr lang="zh-CN" altLang="en-US" dirty="0"/>
              <a:t>要作用是捕获网络数据包，并尽可能详细地显示数据包的内容，它使用</a:t>
            </a:r>
            <a:r>
              <a:rPr lang="en-US" altLang="zh-CN" dirty="0" err="1"/>
              <a:t>WinPCAP</a:t>
            </a:r>
            <a:r>
              <a:rPr lang="zh-CN" altLang="en-US" dirty="0"/>
              <a:t>作为接口，直接与网卡进行数据报文交换。</a:t>
            </a:r>
            <a:r>
              <a:rPr lang="en-US" altLang="zh-CN" dirty="0" err="1"/>
              <a:t>wireshark</a:t>
            </a:r>
            <a:r>
              <a:rPr lang="zh-CN" altLang="en-US" dirty="0"/>
              <a:t>的官方网址是</a:t>
            </a:r>
            <a:r>
              <a:rPr lang="en-US" altLang="zh-CN" dirty="0"/>
              <a:t>https://www.wireshark.org/</a:t>
            </a:r>
            <a:r>
              <a:rPr lang="zh-CN" altLang="en-US" dirty="0"/>
              <a:t>。</a:t>
            </a:r>
            <a:endParaRPr lang="en-US" altLang="zh-CN" dirty="0"/>
          </a:p>
          <a:p>
            <a:endParaRPr lang="zh-CN" altLang="en-US"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6.1.3</a:t>
            </a:r>
            <a:r>
              <a:rPr lang="zh-CN" altLang="en-US" dirty="0"/>
              <a:t>其他信息收集技术</a:t>
            </a:r>
            <a:endParaRPr lang="zh-CN" altLang="en-US" dirty="0"/>
          </a:p>
        </p:txBody>
      </p:sp>
      <p:sp>
        <p:nvSpPr>
          <p:cNvPr id="3" name="内容占位符 2"/>
          <p:cNvSpPr>
            <a:spLocks noGrp="1"/>
          </p:cNvSpPr>
          <p:nvPr>
            <p:ph idx="1"/>
          </p:nvPr>
        </p:nvSpPr>
        <p:spPr/>
        <p:txBody>
          <a:bodyPr>
            <a:normAutofit lnSpcReduction="10000"/>
          </a:bodyPr>
          <a:lstStyle/>
          <a:p>
            <a:r>
              <a:rPr lang="zh-CN" altLang="en-US" dirty="0"/>
              <a:t>利用公开服务收集信</a:t>
            </a:r>
            <a:r>
              <a:rPr lang="zh-CN" altLang="en-US" dirty="0" smtClean="0"/>
              <a:t>息</a:t>
            </a:r>
            <a:endParaRPr lang="en-US" altLang="zh-CN" dirty="0" smtClean="0"/>
          </a:p>
          <a:p>
            <a:pPr lvl="1"/>
            <a:r>
              <a:rPr lang="en-US" altLang="zh-CN" dirty="0"/>
              <a:t>WEB</a:t>
            </a:r>
            <a:r>
              <a:rPr lang="zh-CN" altLang="en-US" dirty="0"/>
              <a:t>与搜索引擎服务、</a:t>
            </a:r>
            <a:r>
              <a:rPr lang="en-US" altLang="zh-CN" dirty="0"/>
              <a:t>USENET</a:t>
            </a:r>
            <a:r>
              <a:rPr lang="zh-CN" altLang="en-US" dirty="0"/>
              <a:t>（新闻组服务）、</a:t>
            </a:r>
            <a:r>
              <a:rPr lang="en-US" altLang="zh-CN" dirty="0" err="1"/>
              <a:t>WhoIs</a:t>
            </a:r>
            <a:r>
              <a:rPr lang="zh-CN" altLang="en-US" dirty="0"/>
              <a:t>服务</a:t>
            </a:r>
            <a:endParaRPr lang="zh-CN" altLang="en-US" dirty="0"/>
          </a:p>
          <a:p>
            <a:r>
              <a:rPr lang="zh-CN" altLang="en-US" dirty="0" smtClean="0"/>
              <a:t>网</a:t>
            </a:r>
            <a:r>
              <a:rPr lang="zh-CN" altLang="en-US" dirty="0"/>
              <a:t>络拓扑探</a:t>
            </a:r>
            <a:r>
              <a:rPr lang="zh-CN" altLang="en-US" dirty="0" smtClean="0"/>
              <a:t>测</a:t>
            </a:r>
            <a:endParaRPr lang="en-US" altLang="zh-CN" dirty="0" smtClean="0"/>
          </a:p>
          <a:p>
            <a:pPr lvl="1"/>
            <a:r>
              <a:rPr lang="zh-CN" altLang="en-US" dirty="0"/>
              <a:t>主要方法是路由跟踪，执行路由跟踪的工具是在类</a:t>
            </a:r>
            <a:r>
              <a:rPr lang="en-US" altLang="zh-CN" dirty="0"/>
              <a:t>UNIX</a:t>
            </a:r>
            <a:r>
              <a:rPr lang="zh-CN" altLang="en-US" dirty="0"/>
              <a:t>操作系统平台上的</a:t>
            </a:r>
            <a:r>
              <a:rPr lang="en-US" altLang="zh-CN" dirty="0" err="1"/>
              <a:t>traceroute</a:t>
            </a:r>
            <a:r>
              <a:rPr lang="zh-CN" altLang="en-US" dirty="0"/>
              <a:t>和</a:t>
            </a:r>
            <a:r>
              <a:rPr lang="en-US" altLang="zh-CN" dirty="0"/>
              <a:t>Windows</a:t>
            </a:r>
            <a:r>
              <a:rPr lang="zh-CN" altLang="en-US" dirty="0"/>
              <a:t>平台的</a:t>
            </a:r>
            <a:r>
              <a:rPr lang="en-US" altLang="zh-CN" dirty="0" err="1"/>
              <a:t>Tracert</a:t>
            </a:r>
            <a:r>
              <a:rPr lang="zh-CN" altLang="en-US" dirty="0"/>
              <a:t>客户端程序</a:t>
            </a:r>
            <a:endParaRPr lang="zh-CN" altLang="en-US" dirty="0"/>
          </a:p>
          <a:p>
            <a:r>
              <a:rPr lang="zh-CN" altLang="en-US" dirty="0" smtClean="0"/>
              <a:t>系</a:t>
            </a:r>
            <a:r>
              <a:rPr lang="zh-CN" altLang="en-US" dirty="0"/>
              <a:t>统类型探</a:t>
            </a:r>
            <a:r>
              <a:rPr lang="zh-CN" altLang="en-US" dirty="0" smtClean="0"/>
              <a:t>测</a:t>
            </a:r>
            <a:endParaRPr lang="en-US" altLang="zh-CN" dirty="0" smtClean="0"/>
          </a:p>
          <a:p>
            <a:pPr lvl="1"/>
            <a:r>
              <a:rPr lang="zh-CN" altLang="en-US" dirty="0"/>
              <a:t>利用端口扫描</a:t>
            </a:r>
            <a:r>
              <a:rPr lang="zh-CN" altLang="en-US" dirty="0" smtClean="0"/>
              <a:t>。</a:t>
            </a:r>
            <a:endParaRPr lang="zh-CN" altLang="en-US" dirty="0"/>
          </a:p>
          <a:p>
            <a:pPr lvl="1"/>
            <a:r>
              <a:rPr lang="zh-CN" altLang="en-US" dirty="0"/>
              <a:t>利用</a:t>
            </a:r>
            <a:r>
              <a:rPr lang="en-US" altLang="zh-CN" dirty="0"/>
              <a:t>Banner</a:t>
            </a:r>
            <a:endParaRPr lang="en-US" altLang="zh-CN" dirty="0"/>
          </a:p>
          <a:p>
            <a:pPr lvl="1"/>
            <a:r>
              <a:rPr lang="en-US" altLang="zh-CN" dirty="0"/>
              <a:t>TCP/IP</a:t>
            </a:r>
            <a:r>
              <a:rPr lang="zh-CN" altLang="en-US" dirty="0"/>
              <a:t>协议栈指纹</a:t>
            </a:r>
            <a:endParaRPr lang="zh-CN" altLang="en-US" dirty="0"/>
          </a:p>
          <a:p>
            <a:endParaRPr lang="zh-CN" altLang="en-US" dirty="0"/>
          </a:p>
          <a:p>
            <a:endParaRPr lang="zh-CN" altLang="en-US"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6.1.4</a:t>
            </a:r>
            <a:r>
              <a:rPr lang="zh-CN" altLang="en-US" dirty="0"/>
              <a:t>关于漏洞与信息收集的防</a:t>
            </a:r>
            <a:r>
              <a:rPr lang="zh-CN" altLang="en-US" dirty="0" smtClean="0"/>
              <a:t>范</a:t>
            </a:r>
            <a:endParaRPr lang="zh-CN" altLang="en-US" dirty="0"/>
          </a:p>
        </p:txBody>
      </p:sp>
      <p:sp>
        <p:nvSpPr>
          <p:cNvPr id="3" name="内容占位符 2"/>
          <p:cNvSpPr>
            <a:spLocks noGrp="1"/>
          </p:cNvSpPr>
          <p:nvPr>
            <p:ph idx="1"/>
          </p:nvPr>
        </p:nvSpPr>
        <p:spPr/>
        <p:txBody>
          <a:bodyPr>
            <a:normAutofit fontScale="85000" lnSpcReduction="20000"/>
          </a:bodyPr>
          <a:lstStyle/>
          <a:p>
            <a:r>
              <a:rPr lang="zh-CN" altLang="en-US" dirty="0" smtClean="0"/>
              <a:t>防</a:t>
            </a:r>
            <a:r>
              <a:rPr lang="zh-CN" altLang="en-US" dirty="0"/>
              <a:t>范网络扫</a:t>
            </a:r>
            <a:r>
              <a:rPr lang="zh-CN" altLang="en-US" dirty="0" smtClean="0"/>
              <a:t>描：</a:t>
            </a:r>
            <a:endParaRPr lang="zh-CN" altLang="en-US" dirty="0"/>
          </a:p>
          <a:p>
            <a:pPr lvl="1"/>
            <a:r>
              <a:rPr lang="zh-CN" altLang="en-US" dirty="0" smtClean="0"/>
              <a:t>在</a:t>
            </a:r>
            <a:r>
              <a:rPr lang="zh-CN" altLang="en-US" dirty="0"/>
              <a:t>防火墙及过滤设备上采用严格的过滤规则，禁止扫描的数据包进入系统。</a:t>
            </a:r>
            <a:endParaRPr lang="zh-CN" altLang="en-US" dirty="0"/>
          </a:p>
          <a:p>
            <a:pPr lvl="1"/>
            <a:r>
              <a:rPr lang="zh-CN" altLang="en-US" dirty="0" smtClean="0"/>
              <a:t>主</a:t>
            </a:r>
            <a:r>
              <a:rPr lang="zh-CN" altLang="en-US" dirty="0"/>
              <a:t>机系统除了必要的网络服务外，禁止其它的网络应用程序。  </a:t>
            </a:r>
            <a:endParaRPr lang="zh-CN" altLang="en-US" dirty="0"/>
          </a:p>
          <a:p>
            <a:pPr lvl="1"/>
            <a:r>
              <a:rPr lang="zh-CN" altLang="en-US" dirty="0" smtClean="0"/>
              <a:t>对</a:t>
            </a:r>
            <a:r>
              <a:rPr lang="zh-CN" altLang="en-US" dirty="0"/>
              <a:t>于</a:t>
            </a:r>
            <a:r>
              <a:rPr lang="zh-CN" altLang="en-US" dirty="0">
                <a:solidFill>
                  <a:srgbClr val="FF0000"/>
                </a:solidFill>
              </a:rPr>
              <a:t>只对内开放</a:t>
            </a:r>
            <a:r>
              <a:rPr lang="zh-CN" altLang="en-US" dirty="0"/>
              <a:t>的网络</a:t>
            </a:r>
            <a:r>
              <a:rPr lang="zh-CN" altLang="en-US" dirty="0">
                <a:solidFill>
                  <a:srgbClr val="FF0000"/>
                </a:solidFill>
              </a:rPr>
              <a:t>服务</a:t>
            </a:r>
            <a:r>
              <a:rPr lang="zh-CN" altLang="en-US" dirty="0"/>
              <a:t>，</a:t>
            </a:r>
            <a:r>
              <a:rPr lang="zh-CN" altLang="en-US" dirty="0">
                <a:solidFill>
                  <a:srgbClr val="FF0000"/>
                </a:solidFill>
              </a:rPr>
              <a:t>更改</a:t>
            </a:r>
            <a:r>
              <a:rPr lang="zh-CN" altLang="en-US" dirty="0"/>
              <a:t>其提供服务的</a:t>
            </a:r>
            <a:r>
              <a:rPr lang="zh-CN" altLang="en-US" dirty="0">
                <a:solidFill>
                  <a:srgbClr val="FF0000"/>
                </a:solidFill>
              </a:rPr>
              <a:t>端口</a:t>
            </a:r>
            <a:r>
              <a:rPr lang="zh-CN" altLang="en-US" dirty="0"/>
              <a:t>。  </a:t>
            </a:r>
            <a:endParaRPr lang="zh-CN" altLang="en-US" dirty="0"/>
          </a:p>
          <a:p>
            <a:pPr lvl="1"/>
            <a:r>
              <a:rPr lang="zh-CN" altLang="en-US" dirty="0" smtClean="0"/>
              <a:t>抓</a:t>
            </a:r>
            <a:r>
              <a:rPr lang="zh-CN" altLang="en-US" dirty="0"/>
              <a:t>取扫描时的数据包，对扫描者进行反向追踪。</a:t>
            </a:r>
            <a:endParaRPr lang="zh-CN" altLang="en-US" dirty="0"/>
          </a:p>
          <a:p>
            <a:r>
              <a:rPr lang="zh-CN" altLang="en-US" dirty="0" smtClean="0"/>
              <a:t>防</a:t>
            </a:r>
            <a:r>
              <a:rPr lang="zh-CN" altLang="en-US" dirty="0"/>
              <a:t>范嗅</a:t>
            </a:r>
            <a:r>
              <a:rPr lang="zh-CN" altLang="en-US" dirty="0" smtClean="0"/>
              <a:t>探：</a:t>
            </a:r>
            <a:endParaRPr lang="zh-CN" altLang="en-US" dirty="0"/>
          </a:p>
          <a:p>
            <a:pPr lvl="1"/>
            <a:r>
              <a:rPr lang="zh-CN" altLang="en-US" dirty="0" smtClean="0"/>
              <a:t>及</a:t>
            </a:r>
            <a:r>
              <a:rPr lang="zh-CN" altLang="en-US" dirty="0"/>
              <a:t>时打补丁。	</a:t>
            </a:r>
            <a:endParaRPr lang="zh-CN" altLang="en-US" dirty="0"/>
          </a:p>
          <a:p>
            <a:pPr lvl="1"/>
            <a:r>
              <a:rPr lang="zh-CN" altLang="en-US" dirty="0" smtClean="0"/>
              <a:t>开</a:t>
            </a:r>
            <a:r>
              <a:rPr lang="zh-CN" altLang="en-US" dirty="0"/>
              <a:t>启本机监控。</a:t>
            </a:r>
            <a:endParaRPr lang="zh-CN" altLang="en-US" dirty="0"/>
          </a:p>
          <a:p>
            <a:pPr lvl="1"/>
            <a:r>
              <a:rPr lang="zh-CN" altLang="en-US" dirty="0" smtClean="0"/>
              <a:t>监</a:t>
            </a:r>
            <a:r>
              <a:rPr lang="zh-CN" altLang="en-US" dirty="0"/>
              <a:t>控本地局域网的数据帧。</a:t>
            </a:r>
            <a:endParaRPr lang="zh-CN" altLang="en-US" dirty="0"/>
          </a:p>
          <a:p>
            <a:pPr lvl="1"/>
            <a:r>
              <a:rPr lang="zh-CN" altLang="en-US" dirty="0" smtClean="0"/>
              <a:t>对</a:t>
            </a:r>
            <a:r>
              <a:rPr lang="zh-CN" altLang="en-US" dirty="0"/>
              <a:t>敏感数据加密。</a:t>
            </a:r>
            <a:endParaRPr lang="zh-CN" altLang="en-US" dirty="0"/>
          </a:p>
          <a:p>
            <a:pPr lvl="1"/>
            <a:r>
              <a:rPr lang="zh-CN" altLang="en-US" dirty="0" smtClean="0"/>
              <a:t>使</a:t>
            </a:r>
            <a:r>
              <a:rPr lang="zh-CN" altLang="en-US" dirty="0"/>
              <a:t>用安全的拓扑结构。</a:t>
            </a:r>
            <a:endParaRPr lang="zh-CN" altLang="en-US" dirty="0"/>
          </a:p>
          <a:p>
            <a:pPr lvl="1"/>
            <a:r>
              <a:rPr lang="zh-CN" altLang="en-US" dirty="0" smtClean="0"/>
              <a:t>安</a:t>
            </a:r>
            <a:r>
              <a:rPr lang="zh-CN" altLang="en-US" dirty="0"/>
              <a:t>装</a:t>
            </a:r>
            <a:r>
              <a:rPr lang="en-US" altLang="zh-CN" dirty="0"/>
              <a:t>ARP</a:t>
            </a:r>
            <a:r>
              <a:rPr lang="zh-CN" altLang="en-US" dirty="0"/>
              <a:t>防火墙。</a:t>
            </a:r>
            <a:endParaRPr lang="zh-CN" altLang="en-US" dirty="0"/>
          </a:p>
          <a:p>
            <a:endParaRPr lang="zh-CN" alt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第六章  网络攻击与防御技术</a:t>
            </a:r>
            <a:endParaRPr lang="zh-CN" altLang="en-US" dirty="0"/>
          </a:p>
        </p:txBody>
      </p:sp>
      <p:sp>
        <p:nvSpPr>
          <p:cNvPr id="3" name="内容占位符 2"/>
          <p:cNvSpPr>
            <a:spLocks noGrp="1"/>
          </p:cNvSpPr>
          <p:nvPr>
            <p:ph idx="1"/>
          </p:nvPr>
        </p:nvSpPr>
        <p:spPr/>
        <p:txBody>
          <a:bodyPr/>
          <a:lstStyle/>
          <a:p>
            <a:r>
              <a:rPr lang="en-US" altLang="zh-CN" dirty="0"/>
              <a:t>6.1</a:t>
            </a:r>
            <a:r>
              <a:rPr lang="zh-CN" altLang="en-US" dirty="0"/>
              <a:t>漏洞与信息收集</a:t>
            </a:r>
            <a:endParaRPr lang="zh-CN" altLang="en-US" dirty="0"/>
          </a:p>
          <a:p>
            <a:r>
              <a:rPr lang="en-US" altLang="zh-CN" dirty="0"/>
              <a:t>6.2</a:t>
            </a:r>
            <a:r>
              <a:rPr lang="zh-CN" altLang="en-US" dirty="0"/>
              <a:t>网络欺骗</a:t>
            </a:r>
            <a:endParaRPr lang="zh-CN" altLang="en-US" dirty="0"/>
          </a:p>
          <a:p>
            <a:r>
              <a:rPr lang="en-US" altLang="zh-CN" dirty="0"/>
              <a:t>6.3</a:t>
            </a:r>
            <a:r>
              <a:rPr lang="zh-CN" altLang="en-US" dirty="0"/>
              <a:t>口令攻击</a:t>
            </a:r>
            <a:endParaRPr lang="zh-CN" altLang="en-US" dirty="0"/>
          </a:p>
          <a:p>
            <a:r>
              <a:rPr lang="en-US" altLang="zh-CN" dirty="0"/>
              <a:t>6.4 </a:t>
            </a:r>
            <a:r>
              <a:rPr lang="zh-CN" altLang="en-US" dirty="0"/>
              <a:t>缓冲区溢出攻击</a:t>
            </a:r>
            <a:endParaRPr lang="zh-CN" altLang="en-US" dirty="0"/>
          </a:p>
          <a:p>
            <a:r>
              <a:rPr lang="en-US" altLang="zh-CN" dirty="0"/>
              <a:t>6.5</a:t>
            </a:r>
            <a:r>
              <a:rPr lang="zh-CN" altLang="en-US" dirty="0"/>
              <a:t>拒绝服务攻击</a:t>
            </a:r>
            <a:endParaRPr lang="zh-CN" altLang="en-US" dirty="0"/>
          </a:p>
          <a:p>
            <a:endParaRPr lang="zh-CN" alt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6.2</a:t>
            </a:r>
            <a:r>
              <a:rPr lang="zh-CN" altLang="en-US" dirty="0"/>
              <a:t>网络欺</a:t>
            </a:r>
            <a:r>
              <a:rPr lang="zh-CN" altLang="en-US" dirty="0" smtClean="0"/>
              <a:t>骗</a:t>
            </a:r>
            <a:endParaRPr lang="zh-CN" altLang="en-US" dirty="0"/>
          </a:p>
        </p:txBody>
      </p:sp>
      <p:sp>
        <p:nvSpPr>
          <p:cNvPr id="3" name="内容占位符 2"/>
          <p:cNvSpPr>
            <a:spLocks noGrp="1"/>
          </p:cNvSpPr>
          <p:nvPr>
            <p:ph idx="1"/>
          </p:nvPr>
        </p:nvSpPr>
        <p:spPr/>
        <p:txBody>
          <a:bodyPr/>
          <a:lstStyle/>
          <a:p>
            <a:r>
              <a:rPr lang="en-US" altLang="zh-CN" dirty="0"/>
              <a:t>6.2.1 IP</a:t>
            </a:r>
            <a:r>
              <a:rPr lang="zh-CN" altLang="en-US" dirty="0"/>
              <a:t>欺骗</a:t>
            </a:r>
            <a:endParaRPr lang="zh-CN" altLang="en-US" dirty="0"/>
          </a:p>
          <a:p>
            <a:r>
              <a:rPr lang="en-US" altLang="zh-CN" dirty="0"/>
              <a:t>6.2.2</a:t>
            </a:r>
            <a:r>
              <a:rPr lang="zh-CN" altLang="en-US" dirty="0"/>
              <a:t>电子邮件欺骗</a:t>
            </a:r>
            <a:endParaRPr lang="zh-CN" altLang="en-US" dirty="0"/>
          </a:p>
          <a:p>
            <a:r>
              <a:rPr lang="en-US" altLang="zh-CN" dirty="0"/>
              <a:t>6.2.3Web</a:t>
            </a:r>
            <a:r>
              <a:rPr lang="zh-CN" altLang="en-US" dirty="0"/>
              <a:t>欺骗</a:t>
            </a:r>
            <a:endParaRPr lang="zh-CN" altLang="en-US" dirty="0"/>
          </a:p>
          <a:p>
            <a:r>
              <a:rPr lang="en-US" altLang="zh-CN" dirty="0"/>
              <a:t>6.2.4 ARP</a:t>
            </a:r>
            <a:r>
              <a:rPr lang="zh-CN" altLang="en-US" dirty="0"/>
              <a:t>欺骗</a:t>
            </a:r>
            <a:endParaRPr lang="zh-CN" altLang="en-US" dirty="0"/>
          </a:p>
          <a:p>
            <a:r>
              <a:rPr lang="en-US" altLang="zh-CN" dirty="0"/>
              <a:t>6.2.5</a:t>
            </a:r>
            <a:r>
              <a:rPr lang="zh-CN" altLang="en-US" dirty="0"/>
              <a:t>非技术类欺骗</a:t>
            </a:r>
            <a:endParaRPr lang="zh-CN" altLang="en-US" dirty="0"/>
          </a:p>
          <a:p>
            <a:r>
              <a:rPr lang="en-US" altLang="zh-CN" dirty="0"/>
              <a:t>6.2.6</a:t>
            </a:r>
            <a:r>
              <a:rPr lang="zh-CN" altLang="en-US" dirty="0"/>
              <a:t>关于网络欺骗的防范</a:t>
            </a:r>
            <a:endParaRPr lang="zh-CN" altLang="en-US" b="1" dirty="0"/>
          </a:p>
          <a:p>
            <a:endParaRPr lang="zh-CN" altLang="en-US"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6.2.1 IP</a:t>
            </a:r>
            <a:r>
              <a:rPr lang="zh-CN" altLang="en-US" dirty="0"/>
              <a:t>欺骗</a:t>
            </a:r>
            <a:endParaRPr lang="zh-CN" altLang="en-US" dirty="0"/>
          </a:p>
        </p:txBody>
      </p:sp>
      <p:sp>
        <p:nvSpPr>
          <p:cNvPr id="3" name="内容占位符 2"/>
          <p:cNvSpPr>
            <a:spLocks noGrp="1"/>
          </p:cNvSpPr>
          <p:nvPr>
            <p:ph idx="1"/>
          </p:nvPr>
        </p:nvSpPr>
        <p:spPr/>
        <p:txBody>
          <a:bodyPr>
            <a:normAutofit/>
          </a:bodyPr>
          <a:lstStyle/>
          <a:p>
            <a:r>
              <a:rPr lang="zh-CN" altLang="en-US" dirty="0" smtClean="0"/>
              <a:t>以</a:t>
            </a:r>
            <a:r>
              <a:rPr lang="zh-CN" altLang="en-US" dirty="0"/>
              <a:t>其它主机</a:t>
            </a:r>
            <a:r>
              <a:rPr lang="en-US" altLang="zh-CN" dirty="0"/>
              <a:t>IP</a:t>
            </a:r>
            <a:r>
              <a:rPr lang="zh-CN" altLang="en-US" dirty="0"/>
              <a:t>作为源</a:t>
            </a:r>
            <a:r>
              <a:rPr lang="en-US" altLang="zh-CN" dirty="0"/>
              <a:t>IP</a:t>
            </a:r>
            <a:r>
              <a:rPr lang="zh-CN" altLang="en-US" dirty="0"/>
              <a:t>向目标主机发送数据包</a:t>
            </a:r>
            <a:endParaRPr lang="zh-CN" altLang="en-US" dirty="0"/>
          </a:p>
          <a:p>
            <a:r>
              <a:rPr lang="en-US" altLang="zh-CN" dirty="0"/>
              <a:t>IP</a:t>
            </a:r>
            <a:r>
              <a:rPr lang="zh-CN" altLang="en-US" dirty="0"/>
              <a:t>欺骗的危</a:t>
            </a:r>
            <a:r>
              <a:rPr lang="zh-CN" altLang="en-US" dirty="0" smtClean="0"/>
              <a:t>害：</a:t>
            </a:r>
            <a:r>
              <a:rPr lang="zh-CN" altLang="en-US" dirty="0"/>
              <a:t>以可信任的身份与服务器建立连接和伪造源</a:t>
            </a:r>
            <a:r>
              <a:rPr lang="en-US" altLang="zh-CN" dirty="0"/>
              <a:t>IP</a:t>
            </a:r>
            <a:r>
              <a:rPr lang="zh-CN" altLang="en-US" dirty="0"/>
              <a:t>地址，隐藏攻击者身份，消除攻击痕</a:t>
            </a:r>
            <a:r>
              <a:rPr lang="zh-CN" altLang="en-US" dirty="0" smtClean="0"/>
              <a:t>迹</a:t>
            </a:r>
            <a:endParaRPr lang="en-US" altLang="zh-CN" dirty="0" smtClean="0"/>
          </a:p>
          <a:p>
            <a:r>
              <a:rPr lang="en-US" altLang="zh-CN" dirty="0"/>
              <a:t>IP </a:t>
            </a:r>
            <a:r>
              <a:rPr lang="zh-CN" altLang="en-US" dirty="0"/>
              <a:t>欺</a:t>
            </a:r>
            <a:r>
              <a:rPr lang="zh-CN" altLang="en-US" dirty="0" smtClean="0"/>
              <a:t>骗的两</a:t>
            </a:r>
            <a:r>
              <a:rPr lang="zh-CN" altLang="en-US" dirty="0"/>
              <a:t>种表现形式：</a:t>
            </a:r>
            <a:endParaRPr lang="zh-CN" altLang="en-US" dirty="0"/>
          </a:p>
          <a:p>
            <a:pPr lvl="1"/>
            <a:r>
              <a:rPr lang="zh-CN" altLang="en-US" dirty="0" smtClean="0"/>
              <a:t>攻</a:t>
            </a:r>
            <a:r>
              <a:rPr lang="zh-CN" altLang="en-US" dirty="0"/>
              <a:t>击者</a:t>
            </a:r>
            <a:r>
              <a:rPr lang="zh-CN" altLang="en-US" dirty="0">
                <a:solidFill>
                  <a:srgbClr val="FF0000"/>
                </a:solidFill>
              </a:rPr>
              <a:t>伪造的</a:t>
            </a:r>
            <a:r>
              <a:rPr lang="en-US" altLang="zh-CN" dirty="0">
                <a:solidFill>
                  <a:srgbClr val="FF0000"/>
                </a:solidFill>
              </a:rPr>
              <a:t>IP</a:t>
            </a:r>
            <a:r>
              <a:rPr lang="zh-CN" altLang="en-US" dirty="0">
                <a:solidFill>
                  <a:srgbClr val="FF0000"/>
                </a:solidFill>
              </a:rPr>
              <a:t>地址不可达或者根本不存在</a:t>
            </a:r>
            <a:r>
              <a:rPr lang="zh-CN" altLang="en-US" dirty="0" smtClean="0"/>
              <a:t>。</a:t>
            </a:r>
            <a:endParaRPr lang="en-US" altLang="zh-CN" dirty="0" smtClean="0"/>
          </a:p>
          <a:p>
            <a:pPr lvl="1"/>
            <a:r>
              <a:rPr lang="zh-CN" altLang="en-US" dirty="0" smtClean="0"/>
              <a:t>攻</a:t>
            </a:r>
            <a:r>
              <a:rPr lang="zh-CN" altLang="en-US" dirty="0"/>
              <a:t>击者通过在自己发出的</a:t>
            </a:r>
            <a:r>
              <a:rPr lang="en-US" altLang="zh-CN" dirty="0"/>
              <a:t>IP </a:t>
            </a:r>
            <a:r>
              <a:rPr lang="zh-CN" altLang="en-US" dirty="0"/>
              <a:t>包中填入被目标主机所信任的主机的</a:t>
            </a:r>
            <a:r>
              <a:rPr lang="en-US" altLang="zh-CN" dirty="0"/>
              <a:t>IP</a:t>
            </a:r>
            <a:r>
              <a:rPr lang="zh-CN" altLang="en-US" dirty="0"/>
              <a:t>来进行冒充。</a:t>
            </a:r>
            <a:endParaRPr lang="zh-CN" altLang="en-US" dirty="0"/>
          </a:p>
          <a:p>
            <a:endParaRPr lang="zh-CN" altLang="en-US" dirty="0"/>
          </a:p>
          <a:p>
            <a:endParaRPr lang="zh-CN" altLang="en-US"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IP</a:t>
            </a:r>
            <a:r>
              <a:rPr lang="zh-CN" altLang="en-US" dirty="0"/>
              <a:t>欺骗的步</a:t>
            </a:r>
            <a:r>
              <a:rPr lang="zh-CN" altLang="en-US" dirty="0" smtClean="0"/>
              <a:t>骤</a:t>
            </a:r>
            <a:endParaRPr lang="zh-CN" altLang="en-US" dirty="0"/>
          </a:p>
        </p:txBody>
      </p:sp>
      <p:sp>
        <p:nvSpPr>
          <p:cNvPr id="3" name="内容占位符 2"/>
          <p:cNvSpPr>
            <a:spLocks noGrp="1"/>
          </p:cNvSpPr>
          <p:nvPr>
            <p:ph idx="1"/>
          </p:nvPr>
        </p:nvSpPr>
        <p:spPr>
          <a:xfrm>
            <a:off x="609600" y="1600200"/>
            <a:ext cx="6929535" cy="4686320"/>
          </a:xfrm>
        </p:spPr>
        <p:txBody>
          <a:bodyPr/>
          <a:lstStyle/>
          <a:p>
            <a:r>
              <a:rPr lang="zh-CN" altLang="en-US" dirty="0" smtClean="0"/>
              <a:t>找</a:t>
            </a:r>
            <a:r>
              <a:rPr lang="zh-CN" altLang="en-US" dirty="0"/>
              <a:t>到一个被目标主机信任的主机；</a:t>
            </a:r>
            <a:endParaRPr lang="zh-CN" altLang="en-US" dirty="0"/>
          </a:p>
          <a:p>
            <a:r>
              <a:rPr lang="zh-CN" altLang="en-US" dirty="0" smtClean="0"/>
              <a:t>使</a:t>
            </a:r>
            <a:r>
              <a:rPr lang="zh-CN" altLang="en-US" dirty="0"/>
              <a:t>被信任的主机丧失工作能力；</a:t>
            </a:r>
            <a:endParaRPr lang="zh-CN" altLang="en-US" dirty="0"/>
          </a:p>
          <a:p>
            <a:r>
              <a:rPr lang="zh-CN" altLang="en-US" dirty="0" smtClean="0"/>
              <a:t>伪</a:t>
            </a:r>
            <a:r>
              <a:rPr lang="zh-CN" altLang="en-US" dirty="0"/>
              <a:t>装成被信任的主机</a:t>
            </a:r>
            <a:r>
              <a:rPr lang="en-US" altLang="zh-CN" dirty="0"/>
              <a:t>, </a:t>
            </a:r>
            <a:r>
              <a:rPr lang="zh-CN" altLang="en-US" dirty="0"/>
              <a:t>向目标主机发送</a:t>
            </a:r>
            <a:r>
              <a:rPr lang="en-US" altLang="zh-CN" dirty="0"/>
              <a:t>SYN</a:t>
            </a:r>
            <a:r>
              <a:rPr lang="zh-CN" altLang="en-US" dirty="0"/>
              <a:t>；</a:t>
            </a:r>
            <a:endParaRPr lang="zh-CN" altLang="en-US" dirty="0"/>
          </a:p>
          <a:p>
            <a:r>
              <a:rPr lang="zh-CN" altLang="en-US" dirty="0" smtClean="0"/>
              <a:t>猜</a:t>
            </a:r>
            <a:r>
              <a:rPr lang="zh-CN" altLang="en-US" dirty="0"/>
              <a:t>测或嗅探得到</a:t>
            </a:r>
            <a:r>
              <a:rPr lang="en-US" altLang="zh-CN" dirty="0"/>
              <a:t>SYN+ACK</a:t>
            </a:r>
            <a:r>
              <a:rPr lang="zh-CN" altLang="en-US" dirty="0"/>
              <a:t>的值；</a:t>
            </a:r>
            <a:endParaRPr lang="zh-CN" altLang="en-US" dirty="0"/>
          </a:p>
          <a:p>
            <a:r>
              <a:rPr lang="zh-CN" altLang="en-US" dirty="0" smtClean="0"/>
              <a:t>再</a:t>
            </a:r>
            <a:r>
              <a:rPr lang="zh-CN" altLang="en-US" dirty="0"/>
              <a:t>向目标主机发送</a:t>
            </a:r>
            <a:r>
              <a:rPr lang="en-US" altLang="zh-CN" dirty="0"/>
              <a:t>ACK</a:t>
            </a:r>
            <a:r>
              <a:rPr lang="zh-CN" altLang="en-US" dirty="0"/>
              <a:t>连接建立</a:t>
            </a:r>
            <a:endParaRPr lang="zh-CN" altLang="en-US" dirty="0"/>
          </a:p>
          <a:p>
            <a:endParaRPr lang="zh-CN" altLang="en-US" dirty="0"/>
          </a:p>
        </p:txBody>
      </p:sp>
      <p:pic>
        <p:nvPicPr>
          <p:cNvPr id="4098" name="Picture 2" descr="C:\Users\ajexwu\AppData\Local\Temp\ksohtml\wpsBA2D.tmp.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304251" y="2639008"/>
            <a:ext cx="5579839" cy="340722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6.2.2</a:t>
            </a:r>
            <a:r>
              <a:rPr lang="zh-CN" altLang="en-US" dirty="0"/>
              <a:t>电子邮件欺</a:t>
            </a:r>
            <a:r>
              <a:rPr lang="zh-CN" altLang="en-US" dirty="0" smtClean="0"/>
              <a:t>骗</a:t>
            </a:r>
            <a:endParaRPr lang="zh-CN" altLang="en-US" dirty="0"/>
          </a:p>
        </p:txBody>
      </p:sp>
      <p:sp>
        <p:nvSpPr>
          <p:cNvPr id="3" name="内容占位符 2"/>
          <p:cNvSpPr>
            <a:spLocks noGrp="1"/>
          </p:cNvSpPr>
          <p:nvPr>
            <p:ph idx="1"/>
          </p:nvPr>
        </p:nvSpPr>
        <p:spPr/>
        <p:txBody>
          <a:bodyPr/>
          <a:lstStyle/>
          <a:p>
            <a:r>
              <a:rPr lang="zh-CN" altLang="en-US" dirty="0"/>
              <a:t>电子邮件欺骗（</a:t>
            </a:r>
            <a:r>
              <a:rPr lang="en-US" altLang="zh-CN" dirty="0"/>
              <a:t>email spoofing</a:t>
            </a:r>
            <a:r>
              <a:rPr lang="zh-CN" altLang="en-US" dirty="0"/>
              <a:t>）是伪造电子邮件头，导致信息看起来来源于某个人或某个地方，而实际却不是真实的源地址。</a:t>
            </a:r>
            <a:endParaRPr lang="zh-CN" altLang="en-US" dirty="0"/>
          </a:p>
          <a:p>
            <a:r>
              <a:rPr lang="zh-CN" altLang="en-US" dirty="0"/>
              <a:t>这种欺骗发生的主要原因是由于发送</a:t>
            </a:r>
            <a:r>
              <a:rPr lang="zh-CN" altLang="en-US" dirty="0">
                <a:solidFill>
                  <a:srgbClr val="FF0000"/>
                </a:solidFill>
              </a:rPr>
              <a:t>电子邮件</a:t>
            </a:r>
            <a:r>
              <a:rPr lang="zh-CN" altLang="en-US" dirty="0"/>
              <a:t>最主要的协</a:t>
            </a:r>
            <a:r>
              <a:rPr lang="zh-CN" altLang="en-US" dirty="0" smtClean="0"/>
              <a:t>议</a:t>
            </a:r>
            <a:r>
              <a:rPr lang="en-US" altLang="zh-CN" dirty="0" smtClean="0"/>
              <a:t>—</a:t>
            </a:r>
            <a:r>
              <a:rPr lang="zh-CN" altLang="en-US" dirty="0" smtClean="0"/>
              <a:t>简</a:t>
            </a:r>
            <a:r>
              <a:rPr lang="zh-CN" altLang="en-US" dirty="0"/>
              <a:t>单邮件传输协议（</a:t>
            </a:r>
            <a:r>
              <a:rPr lang="zh-CN" altLang="en-US" dirty="0">
                <a:solidFill>
                  <a:srgbClr val="FF0000"/>
                </a:solidFill>
              </a:rPr>
              <a:t>SMTP</a:t>
            </a:r>
            <a:r>
              <a:rPr lang="zh-CN" altLang="en-US" dirty="0"/>
              <a:t>）</a:t>
            </a:r>
            <a:r>
              <a:rPr lang="zh-CN" altLang="en-US" dirty="0">
                <a:solidFill>
                  <a:srgbClr val="FF0000"/>
                </a:solidFill>
              </a:rPr>
              <a:t>不包括认证机制</a:t>
            </a:r>
            <a:r>
              <a:rPr lang="zh-CN" altLang="en-US" dirty="0"/>
              <a:t>。即使</a:t>
            </a:r>
            <a:r>
              <a:rPr lang="en-US" altLang="zh-CN" dirty="0"/>
              <a:t>SMTP</a:t>
            </a:r>
            <a:r>
              <a:rPr lang="zh-CN" altLang="en-US" dirty="0"/>
              <a:t>服务扩展允许</a:t>
            </a:r>
            <a:r>
              <a:rPr lang="en-US" altLang="zh-CN" dirty="0"/>
              <a:t>SMTP</a:t>
            </a:r>
            <a:r>
              <a:rPr lang="zh-CN" altLang="en-US" dirty="0"/>
              <a:t>客户端通过邮件服务器来商议安全级别。但这一预防措施并不是总被使用。如果预防措施没有被使用，具备必要知识的任何人都可以连接到服务器，并使用其发送邮件</a:t>
            </a:r>
            <a:endParaRPr lang="zh-CN" altLang="en-US" dirty="0"/>
          </a:p>
          <a:p>
            <a:endParaRPr lang="zh-CN" altLang="en-US"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6.2.3Web</a:t>
            </a:r>
            <a:r>
              <a:rPr lang="zh-CN" altLang="en-US" dirty="0"/>
              <a:t>欺</a:t>
            </a:r>
            <a:r>
              <a:rPr lang="zh-CN" altLang="en-US" dirty="0" smtClean="0"/>
              <a:t>骗</a:t>
            </a:r>
            <a:endParaRPr lang="zh-CN" altLang="en-US" dirty="0"/>
          </a:p>
        </p:txBody>
      </p:sp>
      <p:sp>
        <p:nvSpPr>
          <p:cNvPr id="3" name="内容占位符 2"/>
          <p:cNvSpPr>
            <a:spLocks noGrp="1"/>
          </p:cNvSpPr>
          <p:nvPr>
            <p:ph idx="1"/>
          </p:nvPr>
        </p:nvSpPr>
        <p:spPr/>
        <p:txBody>
          <a:bodyPr/>
          <a:lstStyle/>
          <a:p>
            <a:r>
              <a:rPr lang="zh-CN" altLang="en-US" dirty="0"/>
              <a:t>攻击者创造了一个表面上看起来完全相同的网站，它拥有相同的网页和链接。然而，攻击者控制着假冒的</a:t>
            </a:r>
            <a:r>
              <a:rPr lang="en-US" altLang="zh-CN" dirty="0"/>
              <a:t>Web</a:t>
            </a:r>
            <a:r>
              <a:rPr lang="zh-CN" altLang="en-US" dirty="0"/>
              <a:t>站点，这样被攻击者浏览器和</a:t>
            </a:r>
            <a:r>
              <a:rPr lang="en-US" altLang="zh-CN" dirty="0"/>
              <a:t>Web</a:t>
            </a:r>
            <a:r>
              <a:rPr lang="zh-CN" altLang="en-US" dirty="0"/>
              <a:t>服务器之间的所有网络信息完全被攻击者所截获</a:t>
            </a:r>
            <a:endParaRPr lang="zh-CN" altLang="en-US" dirty="0"/>
          </a:p>
          <a:p>
            <a:r>
              <a:rPr lang="zh-CN" altLang="en-US" dirty="0"/>
              <a:t>基本原</a:t>
            </a:r>
            <a:r>
              <a:rPr lang="zh-CN" altLang="en-US" dirty="0" smtClean="0"/>
              <a:t>理：</a:t>
            </a:r>
            <a:r>
              <a:rPr lang="zh-CN" altLang="en-US" dirty="0"/>
              <a:t>在受攻击者和提供真正服务的</a:t>
            </a:r>
            <a:r>
              <a:rPr lang="en-US" altLang="zh-CN" dirty="0"/>
              <a:t>Web</a:t>
            </a:r>
            <a:r>
              <a:rPr lang="zh-CN" altLang="en-US" dirty="0"/>
              <a:t>服务器之间设立攻击者的</a:t>
            </a:r>
            <a:r>
              <a:rPr lang="en-US" altLang="zh-CN" dirty="0"/>
              <a:t>Web</a:t>
            </a:r>
            <a:r>
              <a:rPr lang="zh-CN" altLang="en-US" dirty="0"/>
              <a:t>服务器，这种攻击种类在安全问题中称为“来自中间的攻击”</a:t>
            </a:r>
            <a:endParaRPr lang="zh-CN" altLang="en-US" dirty="0"/>
          </a:p>
          <a:p>
            <a:endParaRPr lang="zh-CN" altLang="en-US"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6.2.3Web</a:t>
            </a:r>
            <a:r>
              <a:rPr lang="zh-CN" altLang="en-US" dirty="0"/>
              <a:t>欺骗</a:t>
            </a:r>
            <a:endParaRPr lang="zh-CN" altLang="en-US" dirty="0"/>
          </a:p>
        </p:txBody>
      </p:sp>
      <p:sp>
        <p:nvSpPr>
          <p:cNvPr id="3" name="内容占位符 2"/>
          <p:cNvSpPr>
            <a:spLocks noGrp="1"/>
          </p:cNvSpPr>
          <p:nvPr>
            <p:ph idx="1"/>
          </p:nvPr>
        </p:nvSpPr>
        <p:spPr/>
        <p:txBody>
          <a:bodyPr>
            <a:normAutofit fontScale="92500" lnSpcReduction="10000"/>
          </a:bodyPr>
          <a:lstStyle/>
          <a:p>
            <a:r>
              <a:rPr lang="zh-CN" altLang="en-US" dirty="0"/>
              <a:t>工作流程如下所示：</a:t>
            </a:r>
            <a:endParaRPr lang="zh-CN" altLang="en-US" dirty="0"/>
          </a:p>
          <a:p>
            <a:pPr lvl="1"/>
            <a:r>
              <a:rPr lang="zh-CN" altLang="en-US" dirty="0" smtClean="0"/>
              <a:t>用</a:t>
            </a:r>
            <a:r>
              <a:rPr lang="zh-CN" altLang="en-US" dirty="0"/>
              <a:t>户点击经过改写后的 </a:t>
            </a:r>
            <a:r>
              <a:rPr lang="en-US" altLang="zh-CN" dirty="0"/>
              <a:t>http://www.www.org/http://home.xxx1.com </a:t>
            </a:r>
            <a:r>
              <a:rPr lang="zh-CN" altLang="en-US" dirty="0"/>
              <a:t>；</a:t>
            </a:r>
            <a:endParaRPr lang="zh-CN" altLang="en-US" dirty="0"/>
          </a:p>
          <a:p>
            <a:pPr lvl="1"/>
            <a:r>
              <a:rPr lang="en-US" altLang="zh-CN" dirty="0" smtClean="0"/>
              <a:t>http</a:t>
            </a:r>
            <a:r>
              <a:rPr lang="en-US" altLang="zh-CN" dirty="0"/>
              <a:t>://www.www.org</a:t>
            </a:r>
            <a:r>
              <a:rPr lang="zh-CN" altLang="en-US" dirty="0"/>
              <a:t>向</a:t>
            </a:r>
            <a:r>
              <a:rPr lang="en-US" altLang="zh-CN" dirty="0"/>
              <a:t>http://home.xxx1.com </a:t>
            </a:r>
            <a:r>
              <a:rPr lang="zh-CN" altLang="en-US" dirty="0"/>
              <a:t>请求文档；</a:t>
            </a:r>
            <a:endParaRPr lang="zh-CN" altLang="en-US" dirty="0"/>
          </a:p>
          <a:p>
            <a:pPr lvl="1"/>
            <a:r>
              <a:rPr lang="en-US" altLang="zh-CN" dirty="0" smtClean="0"/>
              <a:t>http</a:t>
            </a:r>
            <a:r>
              <a:rPr lang="en-US" altLang="zh-CN" dirty="0"/>
              <a:t>://home.xxx1.com</a:t>
            </a:r>
            <a:r>
              <a:rPr lang="zh-CN" altLang="en-US" dirty="0"/>
              <a:t>向</a:t>
            </a:r>
            <a:r>
              <a:rPr lang="en-US" altLang="zh-CN" dirty="0"/>
              <a:t>http://www.www.org </a:t>
            </a:r>
            <a:r>
              <a:rPr lang="zh-CN" altLang="en-US" dirty="0"/>
              <a:t>返回文档； </a:t>
            </a:r>
            <a:endParaRPr lang="zh-CN" altLang="en-US" dirty="0"/>
          </a:p>
          <a:p>
            <a:pPr lvl="1"/>
            <a:r>
              <a:rPr lang="en-US" altLang="zh-CN" dirty="0" smtClean="0"/>
              <a:t>http</a:t>
            </a:r>
            <a:r>
              <a:rPr lang="en-US" altLang="zh-CN" dirty="0"/>
              <a:t>://www.www.org </a:t>
            </a:r>
            <a:r>
              <a:rPr lang="zh-CN" altLang="en-US" dirty="0"/>
              <a:t>改写文档中的所有</a:t>
            </a:r>
            <a:r>
              <a:rPr lang="en-US" altLang="zh-CN" dirty="0"/>
              <a:t>URL</a:t>
            </a:r>
            <a:r>
              <a:rPr lang="zh-CN" altLang="en-US" dirty="0"/>
              <a:t>；</a:t>
            </a:r>
            <a:endParaRPr lang="zh-CN" altLang="en-US" dirty="0"/>
          </a:p>
          <a:p>
            <a:pPr lvl="1"/>
            <a:r>
              <a:rPr lang="en-US" altLang="zh-CN" dirty="0" smtClean="0"/>
              <a:t>http</a:t>
            </a:r>
            <a:r>
              <a:rPr lang="en-US" altLang="zh-CN" dirty="0"/>
              <a:t>://www.www.org </a:t>
            </a:r>
            <a:r>
              <a:rPr lang="zh-CN" altLang="en-US" dirty="0"/>
              <a:t>向用户返回改写后的文档。</a:t>
            </a:r>
            <a:endParaRPr lang="zh-CN" altLang="en-US" dirty="0"/>
          </a:p>
          <a:p>
            <a:r>
              <a:rPr lang="zh-CN" altLang="en-US" dirty="0"/>
              <a:t>修改过的文档中的所有</a:t>
            </a:r>
            <a:r>
              <a:rPr lang="en-US" altLang="zh-CN" dirty="0"/>
              <a:t>URL</a:t>
            </a:r>
            <a:r>
              <a:rPr lang="zh-CN" altLang="en-US" dirty="0"/>
              <a:t>都指向了</a:t>
            </a:r>
            <a:r>
              <a:rPr lang="en-US" altLang="zh-CN" dirty="0"/>
              <a:t>www.org </a:t>
            </a:r>
            <a:r>
              <a:rPr lang="zh-CN" altLang="en-US" dirty="0"/>
              <a:t>，当用户点击任何一个链接都会直接进入 </a:t>
            </a:r>
            <a:r>
              <a:rPr lang="en-US" altLang="zh-CN" dirty="0"/>
              <a:t>www.org </a:t>
            </a:r>
            <a:r>
              <a:rPr lang="zh-CN" altLang="en-US" dirty="0"/>
              <a:t>，而不会直接进入真正的</a:t>
            </a:r>
            <a:r>
              <a:rPr lang="en-US" altLang="zh-CN" dirty="0"/>
              <a:t>URL</a:t>
            </a:r>
            <a:endParaRPr lang="zh-CN" altLang="en-US" dirty="0"/>
          </a:p>
          <a:p>
            <a:endParaRPr lang="zh-CN" altLang="en-US"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6.2.3Web</a:t>
            </a:r>
            <a:r>
              <a:rPr lang="zh-CN" altLang="en-US" dirty="0"/>
              <a:t>欺骗</a:t>
            </a:r>
            <a:endParaRPr lang="zh-CN" altLang="en-US" dirty="0"/>
          </a:p>
        </p:txBody>
      </p:sp>
      <p:sp>
        <p:nvSpPr>
          <p:cNvPr id="3" name="内容占位符 2"/>
          <p:cNvSpPr>
            <a:spLocks noGrp="1"/>
          </p:cNvSpPr>
          <p:nvPr>
            <p:ph idx="1"/>
          </p:nvPr>
        </p:nvSpPr>
        <p:spPr/>
        <p:txBody>
          <a:bodyPr/>
          <a:lstStyle/>
          <a:p>
            <a:r>
              <a:rPr lang="zh-CN" altLang="en-US" dirty="0"/>
              <a:t>开始攻击之前，攻击者必须以某种方式引诱受攻击者进入攻击者所创造的错误的</a:t>
            </a:r>
            <a:r>
              <a:rPr lang="en-US" altLang="zh-CN" dirty="0"/>
              <a:t>Web</a:t>
            </a:r>
            <a:r>
              <a:rPr lang="zh-CN" altLang="en-US" dirty="0"/>
              <a:t>。黑客往往使用下面三种方法：</a:t>
            </a:r>
            <a:endParaRPr lang="zh-CN" altLang="en-US" dirty="0"/>
          </a:p>
          <a:p>
            <a:pPr lvl="1"/>
            <a:r>
              <a:rPr lang="zh-CN" altLang="en-US" dirty="0" smtClean="0"/>
              <a:t>把</a:t>
            </a:r>
            <a:r>
              <a:rPr lang="zh-CN" altLang="en-US" dirty="0"/>
              <a:t>错误的</a:t>
            </a:r>
            <a:r>
              <a:rPr lang="en-US" altLang="zh-CN" dirty="0"/>
              <a:t>Web</a:t>
            </a:r>
            <a:r>
              <a:rPr lang="zh-CN" altLang="en-US" dirty="0"/>
              <a:t>链接放到一个热门</a:t>
            </a:r>
            <a:r>
              <a:rPr lang="en-US" altLang="zh-CN" dirty="0"/>
              <a:t>Web</a:t>
            </a:r>
            <a:r>
              <a:rPr lang="zh-CN" altLang="en-US" dirty="0"/>
              <a:t>站点上；  </a:t>
            </a:r>
            <a:endParaRPr lang="zh-CN" altLang="en-US" dirty="0"/>
          </a:p>
          <a:p>
            <a:pPr lvl="1"/>
            <a:r>
              <a:rPr lang="zh-CN" altLang="en-US" dirty="0" smtClean="0"/>
              <a:t>如</a:t>
            </a:r>
            <a:r>
              <a:rPr lang="zh-CN" altLang="en-US" dirty="0"/>
              <a:t>果受攻击者使用基于电子邮件，那么可以将它指向错误的</a:t>
            </a:r>
            <a:r>
              <a:rPr lang="en-US" altLang="zh-CN" dirty="0"/>
              <a:t>Web</a:t>
            </a:r>
            <a:r>
              <a:rPr lang="zh-CN" altLang="en-US" dirty="0"/>
              <a:t>；  </a:t>
            </a:r>
            <a:endParaRPr lang="zh-CN" altLang="en-US" dirty="0"/>
          </a:p>
          <a:p>
            <a:pPr lvl="1"/>
            <a:r>
              <a:rPr lang="zh-CN" altLang="en-US" dirty="0" smtClean="0"/>
              <a:t>创</a:t>
            </a:r>
            <a:r>
              <a:rPr lang="zh-CN" altLang="en-US" dirty="0"/>
              <a:t>建错误的</a:t>
            </a:r>
            <a:r>
              <a:rPr lang="en-US" altLang="zh-CN" dirty="0"/>
              <a:t>Web</a:t>
            </a:r>
            <a:r>
              <a:rPr lang="zh-CN" altLang="en-US" dirty="0"/>
              <a:t>索引，指示给搜索引擎</a:t>
            </a:r>
            <a:endParaRPr lang="zh-CN" altLang="en-US" dirty="0"/>
          </a:p>
          <a:p>
            <a:pPr lvl="1"/>
            <a:r>
              <a:rPr lang="zh-CN" altLang="en-US" dirty="0"/>
              <a:t>构建自己的</a:t>
            </a:r>
            <a:r>
              <a:rPr lang="en-US" altLang="zh-CN" dirty="0"/>
              <a:t>DNS</a:t>
            </a:r>
            <a:r>
              <a:rPr lang="zh-CN" altLang="en-US" dirty="0"/>
              <a:t>服务器，</a:t>
            </a:r>
            <a:r>
              <a:rPr lang="en-US" altLang="zh-CN" dirty="0"/>
              <a:t>IP</a:t>
            </a:r>
            <a:r>
              <a:rPr lang="zh-CN" altLang="en-US" dirty="0"/>
              <a:t>地</a:t>
            </a:r>
            <a:r>
              <a:rPr lang="zh-CN" altLang="en-US" dirty="0">
                <a:sym typeface="+mn-ea"/>
              </a:rPr>
              <a:t>址解析</a:t>
            </a:r>
            <a:r>
              <a:rPr lang="zh-CN" altLang="en-US" dirty="0">
                <a:sym typeface="+mn-ea"/>
              </a:rPr>
              <a:t>到攻击</a:t>
            </a:r>
            <a:r>
              <a:rPr lang="en-US" altLang="zh-CN" dirty="0">
                <a:sym typeface="+mn-ea"/>
              </a:rPr>
              <a:t>WEB</a:t>
            </a:r>
            <a:r>
              <a:rPr lang="zh-CN" altLang="en-US" dirty="0">
                <a:sym typeface="+mn-ea"/>
              </a:rPr>
              <a:t>页面，且</a:t>
            </a:r>
            <a:r>
              <a:rPr lang="zh-CN" altLang="en-US" dirty="0"/>
              <a:t>将攻击</a:t>
            </a:r>
            <a:r>
              <a:rPr lang="en-US" altLang="zh-CN" dirty="0"/>
              <a:t>WEB</a:t>
            </a:r>
            <a:r>
              <a:rPr lang="zh-CN" altLang="en-US" dirty="0"/>
              <a:t>页面伪造成被假冒的页面。</a:t>
            </a:r>
            <a:endParaRPr lang="zh-CN" altLang="en-US"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6.2.4 ARP</a:t>
            </a:r>
            <a:r>
              <a:rPr lang="zh-CN" altLang="en-US" dirty="0"/>
              <a:t>欺</a:t>
            </a:r>
            <a:r>
              <a:rPr lang="zh-CN" altLang="en-US" dirty="0" smtClean="0"/>
              <a:t>骗</a:t>
            </a:r>
            <a:endParaRPr lang="zh-CN" altLang="en-US" dirty="0"/>
          </a:p>
        </p:txBody>
      </p:sp>
      <p:sp>
        <p:nvSpPr>
          <p:cNvPr id="3" name="内容占位符 2"/>
          <p:cNvSpPr>
            <a:spLocks noGrp="1"/>
          </p:cNvSpPr>
          <p:nvPr>
            <p:ph idx="1"/>
          </p:nvPr>
        </p:nvSpPr>
        <p:spPr/>
        <p:txBody>
          <a:bodyPr>
            <a:normAutofit/>
          </a:bodyPr>
          <a:lstStyle/>
          <a:p>
            <a:r>
              <a:rPr lang="en-US" altLang="zh-CN" dirty="0" smtClean="0"/>
              <a:t>ARP</a:t>
            </a:r>
            <a:r>
              <a:rPr lang="zh-CN" altLang="en-US" dirty="0"/>
              <a:t>原理：</a:t>
            </a:r>
            <a:endParaRPr lang="zh-CN" altLang="en-US" dirty="0"/>
          </a:p>
          <a:p>
            <a:pPr lvl="1"/>
            <a:r>
              <a:rPr lang="zh-CN" altLang="en-US" dirty="0"/>
              <a:t>主机</a:t>
            </a:r>
            <a:r>
              <a:rPr lang="en-US" altLang="zh-CN" dirty="0"/>
              <a:t>A</a:t>
            </a:r>
            <a:r>
              <a:rPr lang="zh-CN" altLang="en-US" dirty="0"/>
              <a:t>要向主机</a:t>
            </a:r>
            <a:r>
              <a:rPr lang="en-US" altLang="zh-CN" dirty="0"/>
              <a:t>B</a:t>
            </a:r>
            <a:r>
              <a:rPr lang="zh-CN" altLang="en-US" dirty="0"/>
              <a:t>发送报文，会查询本地的</a:t>
            </a:r>
            <a:r>
              <a:rPr lang="en-US" altLang="zh-CN" dirty="0"/>
              <a:t>ARP</a:t>
            </a:r>
            <a:r>
              <a:rPr lang="zh-CN" altLang="en-US" dirty="0"/>
              <a:t>缓存表，找到</a:t>
            </a:r>
            <a:r>
              <a:rPr lang="en-US" altLang="zh-CN" dirty="0"/>
              <a:t>B</a:t>
            </a:r>
            <a:r>
              <a:rPr lang="zh-CN" altLang="en-US" dirty="0"/>
              <a:t>的</a:t>
            </a:r>
            <a:r>
              <a:rPr lang="en-US" altLang="zh-CN" dirty="0"/>
              <a:t>IP</a:t>
            </a:r>
            <a:r>
              <a:rPr lang="zh-CN" altLang="en-US" dirty="0"/>
              <a:t>地址对应的</a:t>
            </a:r>
            <a:r>
              <a:rPr lang="en-US" altLang="zh-CN" dirty="0"/>
              <a:t>MAC</a:t>
            </a:r>
            <a:r>
              <a:rPr lang="zh-CN" altLang="en-US" dirty="0"/>
              <a:t>地址后，就会通过交换机进行数据传输。如果未找到，则广播</a:t>
            </a:r>
            <a:r>
              <a:rPr lang="en-US" altLang="zh-CN" dirty="0"/>
              <a:t>A</a:t>
            </a:r>
            <a:r>
              <a:rPr lang="zh-CN" altLang="en-US" dirty="0"/>
              <a:t>一个</a:t>
            </a:r>
            <a:r>
              <a:rPr lang="en-US" altLang="zh-CN" dirty="0"/>
              <a:t>ARP</a:t>
            </a:r>
            <a:r>
              <a:rPr lang="zh-CN" altLang="en-US" dirty="0"/>
              <a:t>请求报文（携带主机</a:t>
            </a:r>
            <a:r>
              <a:rPr lang="en-US" altLang="zh-CN" dirty="0"/>
              <a:t>A</a:t>
            </a:r>
            <a:r>
              <a:rPr lang="zh-CN" altLang="en-US" dirty="0"/>
              <a:t>的</a:t>
            </a:r>
            <a:r>
              <a:rPr lang="en-US" altLang="zh-CN" dirty="0"/>
              <a:t>IP</a:t>
            </a:r>
            <a:r>
              <a:rPr lang="zh-CN" altLang="en-US" dirty="0"/>
              <a:t>地址</a:t>
            </a:r>
            <a:r>
              <a:rPr lang="en-US" altLang="zh-CN" dirty="0" err="1"/>
              <a:t>Ia</a:t>
            </a:r>
            <a:r>
              <a:rPr lang="en-US" altLang="zh-CN" dirty="0"/>
              <a:t>——</a:t>
            </a:r>
            <a:r>
              <a:rPr lang="zh-CN" altLang="en-US" dirty="0"/>
              <a:t>物理地址</a:t>
            </a:r>
            <a:r>
              <a:rPr lang="en-US" altLang="zh-CN" dirty="0"/>
              <a:t>Pa</a:t>
            </a:r>
            <a:r>
              <a:rPr lang="zh-CN" altLang="en-US" dirty="0"/>
              <a:t>），请求</a:t>
            </a:r>
            <a:r>
              <a:rPr lang="en-US" altLang="zh-CN" dirty="0"/>
              <a:t>IP</a:t>
            </a:r>
            <a:r>
              <a:rPr lang="zh-CN" altLang="en-US" dirty="0"/>
              <a:t>地址为</a:t>
            </a:r>
            <a:r>
              <a:rPr lang="en-US" altLang="zh-CN" dirty="0" err="1"/>
              <a:t>Ib</a:t>
            </a:r>
            <a:r>
              <a:rPr lang="zh-CN" altLang="en-US" dirty="0"/>
              <a:t>的主机</a:t>
            </a:r>
            <a:r>
              <a:rPr lang="en-US" altLang="zh-CN" dirty="0"/>
              <a:t>B</a:t>
            </a:r>
            <a:r>
              <a:rPr lang="zh-CN" altLang="en-US" dirty="0"/>
              <a:t>回答物理地址</a:t>
            </a:r>
            <a:r>
              <a:rPr lang="en-US" altLang="zh-CN" dirty="0" err="1"/>
              <a:t>Pb</a:t>
            </a:r>
            <a:r>
              <a:rPr lang="zh-CN" altLang="en-US" dirty="0"/>
              <a:t>。局域网内所有主机包括</a:t>
            </a:r>
            <a:r>
              <a:rPr lang="en-US" altLang="zh-CN" dirty="0"/>
              <a:t>B</a:t>
            </a:r>
            <a:r>
              <a:rPr lang="zh-CN" altLang="en-US" dirty="0"/>
              <a:t>都收到</a:t>
            </a:r>
            <a:r>
              <a:rPr lang="en-US" altLang="zh-CN" dirty="0"/>
              <a:t>ARP</a:t>
            </a:r>
            <a:r>
              <a:rPr lang="zh-CN" altLang="en-US" dirty="0"/>
              <a:t>请求，但只有主机</a:t>
            </a:r>
            <a:r>
              <a:rPr lang="en-US" altLang="zh-CN" dirty="0"/>
              <a:t>B</a:t>
            </a:r>
            <a:r>
              <a:rPr lang="zh-CN" altLang="en-US" dirty="0"/>
              <a:t>识别自己的</a:t>
            </a:r>
            <a:r>
              <a:rPr lang="en-US" altLang="zh-CN" dirty="0"/>
              <a:t>IP</a:t>
            </a:r>
            <a:r>
              <a:rPr lang="zh-CN" altLang="en-US" dirty="0"/>
              <a:t>地址，于是向</a:t>
            </a:r>
            <a:r>
              <a:rPr lang="en-US" altLang="zh-CN" dirty="0"/>
              <a:t>A</a:t>
            </a:r>
            <a:r>
              <a:rPr lang="zh-CN" altLang="en-US" dirty="0"/>
              <a:t>主机发回一个</a:t>
            </a:r>
            <a:r>
              <a:rPr lang="en-US" altLang="zh-CN" dirty="0"/>
              <a:t>ARP</a:t>
            </a:r>
            <a:r>
              <a:rPr lang="zh-CN" altLang="en-US" dirty="0"/>
              <a:t>响应报文。其中就包含有</a:t>
            </a:r>
            <a:r>
              <a:rPr lang="en-US" altLang="zh-CN" dirty="0"/>
              <a:t>B</a:t>
            </a:r>
            <a:r>
              <a:rPr lang="zh-CN" altLang="en-US" dirty="0"/>
              <a:t>的</a:t>
            </a:r>
            <a:r>
              <a:rPr lang="en-US" altLang="zh-CN" dirty="0"/>
              <a:t>MAC</a:t>
            </a:r>
            <a:r>
              <a:rPr lang="zh-CN" altLang="en-US" dirty="0"/>
              <a:t>地址，</a:t>
            </a:r>
            <a:r>
              <a:rPr lang="en-US" altLang="zh-CN" dirty="0"/>
              <a:t>A</a:t>
            </a:r>
            <a:r>
              <a:rPr lang="zh-CN" altLang="en-US" dirty="0"/>
              <a:t>接收到</a:t>
            </a:r>
            <a:r>
              <a:rPr lang="en-US" altLang="zh-CN" dirty="0"/>
              <a:t>B</a:t>
            </a:r>
            <a:r>
              <a:rPr lang="zh-CN" altLang="en-US" dirty="0"/>
              <a:t>的应答后，就会更新本地的</a:t>
            </a:r>
            <a:r>
              <a:rPr lang="en-US" altLang="zh-CN" dirty="0"/>
              <a:t>ARP</a:t>
            </a:r>
            <a:r>
              <a:rPr lang="zh-CN" altLang="en-US" dirty="0"/>
              <a:t>缓存。接着使用这个</a:t>
            </a:r>
            <a:r>
              <a:rPr lang="en-US" altLang="zh-CN" dirty="0"/>
              <a:t>MAC</a:t>
            </a:r>
            <a:r>
              <a:rPr lang="zh-CN" altLang="en-US" dirty="0"/>
              <a:t>地址发送数据。因此，本地高速缓存的这个</a:t>
            </a:r>
            <a:r>
              <a:rPr lang="en-US" altLang="zh-CN" dirty="0"/>
              <a:t>ARP</a:t>
            </a:r>
            <a:r>
              <a:rPr lang="zh-CN" altLang="en-US" dirty="0"/>
              <a:t> </a:t>
            </a:r>
            <a:r>
              <a:rPr lang="en-US" altLang="zh-CN" dirty="0"/>
              <a:t>cache</a:t>
            </a:r>
            <a:r>
              <a:rPr lang="zh-CN" altLang="en-US" dirty="0"/>
              <a:t>表是本地网络通讯的基础，这个缓存表是动态更新的。</a:t>
            </a:r>
            <a:endParaRPr lang="zh-CN" altLang="en-US" dirty="0"/>
          </a:p>
          <a:p>
            <a:endParaRPr lang="zh-CN" altLang="en-US"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6.2.4 ARP</a:t>
            </a:r>
            <a:r>
              <a:rPr lang="zh-CN" altLang="en-US" dirty="0"/>
              <a:t>欺骗</a:t>
            </a:r>
            <a:endParaRPr lang="zh-CN" altLang="en-US" dirty="0"/>
          </a:p>
        </p:txBody>
      </p:sp>
      <p:sp>
        <p:nvSpPr>
          <p:cNvPr id="3" name="内容占位符 2"/>
          <p:cNvSpPr>
            <a:spLocks noGrp="1"/>
          </p:cNvSpPr>
          <p:nvPr>
            <p:ph idx="1"/>
          </p:nvPr>
        </p:nvSpPr>
        <p:spPr/>
        <p:txBody>
          <a:bodyPr/>
          <a:lstStyle/>
          <a:p>
            <a:r>
              <a:rPr lang="zh-CN" altLang="en-US" dirty="0"/>
              <a:t>典型的</a:t>
            </a:r>
            <a:r>
              <a:rPr lang="en-US" altLang="zh-CN" dirty="0"/>
              <a:t>ARP</a:t>
            </a:r>
            <a:r>
              <a:rPr lang="zh-CN" altLang="en-US" dirty="0"/>
              <a:t>欺骗分</a:t>
            </a:r>
            <a:r>
              <a:rPr lang="zh-CN" altLang="en-US" dirty="0" smtClean="0"/>
              <a:t>为两种：</a:t>
            </a:r>
            <a:endParaRPr lang="zh-CN" altLang="en-US" dirty="0">
              <a:solidFill>
                <a:srgbClr val="FF0000"/>
              </a:solidFill>
            </a:endParaRPr>
          </a:p>
          <a:p>
            <a:pPr lvl="1"/>
            <a:r>
              <a:rPr lang="zh-CN" altLang="en-US" dirty="0" smtClean="0"/>
              <a:t>对</a:t>
            </a:r>
            <a:r>
              <a:rPr lang="zh-CN" altLang="en-US" dirty="0"/>
              <a:t>路由器</a:t>
            </a:r>
            <a:r>
              <a:rPr lang="en-US" altLang="zh-CN" dirty="0"/>
              <a:t>ARP</a:t>
            </a:r>
            <a:r>
              <a:rPr lang="zh-CN" altLang="en-US" dirty="0"/>
              <a:t> </a:t>
            </a:r>
            <a:r>
              <a:rPr lang="en-US" altLang="zh-CN" dirty="0"/>
              <a:t>cache</a:t>
            </a:r>
            <a:r>
              <a:rPr lang="zh-CN" altLang="en-US" dirty="0"/>
              <a:t>表的欺</a:t>
            </a:r>
            <a:r>
              <a:rPr lang="zh-CN" altLang="en-US" dirty="0" smtClean="0"/>
              <a:t>骗</a:t>
            </a:r>
            <a:endParaRPr lang="zh-CN" altLang="en-US" sz="3200" dirty="0">
              <a:solidFill>
                <a:srgbClr val="FF0000"/>
              </a:solidFill>
            </a:endParaRPr>
          </a:p>
          <a:p>
            <a:pPr lvl="1"/>
            <a:r>
              <a:rPr lang="zh-CN" altLang="en-US" dirty="0" smtClean="0"/>
              <a:t>对</a:t>
            </a:r>
            <a:r>
              <a:rPr lang="zh-CN" altLang="en-US" dirty="0"/>
              <a:t>内网</a:t>
            </a:r>
            <a:r>
              <a:rPr lang="en-US" altLang="zh-CN" dirty="0"/>
              <a:t>PC</a:t>
            </a:r>
            <a:r>
              <a:rPr lang="zh-CN" altLang="en-US" dirty="0"/>
              <a:t>的网关欺骗</a:t>
            </a:r>
            <a:r>
              <a:rPr lang="zh-CN" altLang="en-US" dirty="0" smtClean="0"/>
              <a:t>。</a:t>
            </a:r>
            <a:endParaRPr lang="zh-CN" altLang="en-US" sz="3200" dirty="0">
              <a:solidFill>
                <a:srgbClr val="FF0000"/>
              </a:solidFill>
            </a:endParaRPr>
          </a:p>
          <a:p>
            <a:r>
              <a:rPr lang="zh-CN" altLang="en-US" dirty="0"/>
              <a:t>第一种</a:t>
            </a:r>
            <a:r>
              <a:rPr lang="en-US" altLang="zh-CN" dirty="0"/>
              <a:t>ARP</a:t>
            </a:r>
            <a:r>
              <a:rPr lang="zh-CN" altLang="en-US" dirty="0"/>
              <a:t>欺骗的原理是截获网关数据。它通知路由器一系列错误的内网</a:t>
            </a:r>
            <a:r>
              <a:rPr lang="en-US" altLang="zh-CN" dirty="0"/>
              <a:t>MAC</a:t>
            </a:r>
            <a:r>
              <a:rPr lang="zh-CN" altLang="en-US" dirty="0"/>
              <a:t>地址，并按照一定的频率不断进行，使真实的地址信息无法通过更新保存在路由器的</a:t>
            </a:r>
            <a:r>
              <a:rPr lang="en-US" altLang="zh-CN" dirty="0"/>
              <a:t>ARP cache</a:t>
            </a:r>
            <a:r>
              <a:rPr lang="zh-CN" altLang="en-US" dirty="0"/>
              <a:t>中，结果路由器的所有数据只能发送给错误的</a:t>
            </a:r>
            <a:r>
              <a:rPr lang="en-US" altLang="zh-CN" dirty="0"/>
              <a:t>MAC</a:t>
            </a:r>
            <a:r>
              <a:rPr lang="zh-CN" altLang="en-US" dirty="0"/>
              <a:t>地址，造成正常</a:t>
            </a:r>
            <a:r>
              <a:rPr lang="en-US" altLang="zh-CN" dirty="0"/>
              <a:t>PC</a:t>
            </a:r>
            <a:r>
              <a:rPr lang="zh-CN" altLang="en-US" dirty="0"/>
              <a:t>无法收到信息。</a:t>
            </a:r>
            <a:endParaRPr lang="zh-CN" altLang="en-US" dirty="0"/>
          </a:p>
          <a:p>
            <a:endParaRPr lang="zh-CN" altLang="en-US" dirty="0"/>
          </a:p>
          <a:p>
            <a:endParaRPr lang="zh-CN" altLang="en-US"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6.2.4 ARP</a:t>
            </a:r>
            <a:r>
              <a:rPr lang="zh-CN" altLang="en-US" dirty="0"/>
              <a:t>欺骗</a:t>
            </a:r>
            <a:endParaRPr lang="zh-CN" altLang="en-US" dirty="0"/>
          </a:p>
        </p:txBody>
      </p:sp>
      <p:sp>
        <p:nvSpPr>
          <p:cNvPr id="3" name="内容占位符 2"/>
          <p:cNvSpPr>
            <a:spLocks noGrp="1"/>
          </p:cNvSpPr>
          <p:nvPr>
            <p:ph idx="1"/>
          </p:nvPr>
        </p:nvSpPr>
        <p:spPr/>
        <p:txBody>
          <a:bodyPr>
            <a:normAutofit/>
          </a:bodyPr>
          <a:lstStyle/>
          <a:p>
            <a:r>
              <a:rPr lang="zh-CN" altLang="en-US" dirty="0"/>
              <a:t>第二种</a:t>
            </a:r>
            <a:r>
              <a:rPr lang="en-US" altLang="zh-CN" dirty="0"/>
              <a:t>ARP</a:t>
            </a:r>
            <a:r>
              <a:rPr lang="zh-CN" altLang="en-US" dirty="0"/>
              <a:t>欺骗的原理是</a:t>
            </a:r>
            <a:r>
              <a:rPr lang="en-US" altLang="zh-CN" dirty="0"/>
              <a:t>——</a:t>
            </a:r>
            <a:r>
              <a:rPr lang="zh-CN" altLang="en-US" dirty="0"/>
              <a:t>伪造网关。它的原理是建立假网关，让被它欺骗的</a:t>
            </a:r>
            <a:r>
              <a:rPr lang="en-US" altLang="zh-CN" dirty="0"/>
              <a:t>PC</a:t>
            </a:r>
            <a:r>
              <a:rPr lang="zh-CN" altLang="en-US" dirty="0"/>
              <a:t>向假网关发数据，而不是通过正常的网关连接到</a:t>
            </a:r>
            <a:r>
              <a:rPr lang="en-US" altLang="zh-CN" dirty="0"/>
              <a:t>Internet</a:t>
            </a:r>
            <a:r>
              <a:rPr lang="zh-CN" altLang="en-US" dirty="0"/>
              <a:t>。从被骗</a:t>
            </a:r>
            <a:r>
              <a:rPr lang="en-US" altLang="zh-CN" dirty="0"/>
              <a:t>PC</a:t>
            </a:r>
            <a:r>
              <a:rPr lang="zh-CN" altLang="en-US" dirty="0"/>
              <a:t>角度看，就是上不了网了，“网络掉线了</a:t>
            </a:r>
            <a:r>
              <a:rPr lang="zh-CN" altLang="en-US" dirty="0" smtClean="0"/>
              <a:t>”</a:t>
            </a:r>
            <a:endParaRPr lang="en-US" altLang="zh-CN" dirty="0" smtClean="0"/>
          </a:p>
          <a:p>
            <a:endParaRPr lang="zh-CN" altLang="en-US" dirty="0"/>
          </a:p>
          <a:p>
            <a:endParaRPr lang="zh-CN" altLang="en-US" dirty="0"/>
          </a:p>
        </p:txBody>
      </p:sp>
      <p:graphicFrame>
        <p:nvGraphicFramePr>
          <p:cNvPr id="-2147482611" name="对象 -2147482612"/>
          <p:cNvGraphicFramePr>
            <a:graphicFrameLocks noChangeAspect="1"/>
          </p:cNvGraphicFramePr>
          <p:nvPr>
            <p:custDataLst>
              <p:tags r:id="rId1"/>
            </p:custDataLst>
          </p:nvPr>
        </p:nvGraphicFramePr>
        <p:xfrm>
          <a:off x="3629660" y="3589020"/>
          <a:ext cx="4700270" cy="3168015"/>
        </p:xfrm>
        <a:graphic>
          <a:graphicData uri="http://schemas.openxmlformats.org/presentationml/2006/ole">
            <mc:AlternateContent xmlns:mc="http://schemas.openxmlformats.org/markup-compatibility/2006">
              <mc:Choice xmlns:v="urn:schemas-microsoft-com:vml" Requires="v">
                <p:oleObj spid="_x0000_s3076" name="" r:id="rId2" imgW="4233545" imgH="3225800" progId="Visio.Drawing.11">
                  <p:embed/>
                </p:oleObj>
              </mc:Choice>
              <mc:Fallback>
                <p:oleObj name="" r:id="rId2" imgW="4233545" imgH="3225800" progId="Visio.Drawing.11">
                  <p:embed/>
                  <p:pic>
                    <p:nvPicPr>
                      <p:cNvPr id="0" name="图片 3075"/>
                      <p:cNvPicPr/>
                      <p:nvPr/>
                    </p:nvPicPr>
                    <p:blipFill>
                      <a:blip r:embed="rId3"/>
                      <a:stretch>
                        <a:fillRect/>
                      </a:stretch>
                    </p:blipFill>
                    <p:spPr>
                      <a:xfrm>
                        <a:off x="3629660" y="3589020"/>
                        <a:ext cx="4700270" cy="3168015"/>
                      </a:xfrm>
                      <a:prstGeom prst="rect">
                        <a:avLst/>
                      </a:prstGeom>
                      <a:noFill/>
                      <a:ln w="38100">
                        <a:noFill/>
                        <a:miter/>
                      </a:ln>
                    </p:spPr>
                  </p:pic>
                </p:oleObj>
              </mc:Fallback>
            </mc:AlternateContent>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6.1</a:t>
            </a:r>
            <a:r>
              <a:rPr lang="zh-CN" altLang="en-US" dirty="0"/>
              <a:t>漏洞与信息收集</a:t>
            </a:r>
            <a:endParaRPr lang="zh-CN" altLang="en-US" dirty="0"/>
          </a:p>
        </p:txBody>
      </p:sp>
      <p:sp>
        <p:nvSpPr>
          <p:cNvPr id="3" name="内容占位符 2"/>
          <p:cNvSpPr>
            <a:spLocks noGrp="1"/>
          </p:cNvSpPr>
          <p:nvPr>
            <p:ph idx="1"/>
          </p:nvPr>
        </p:nvSpPr>
        <p:spPr/>
        <p:txBody>
          <a:bodyPr/>
          <a:lstStyle/>
          <a:p>
            <a:r>
              <a:rPr lang="en-US" altLang="zh-CN" dirty="0"/>
              <a:t>6.1.1</a:t>
            </a:r>
            <a:r>
              <a:rPr lang="zh-CN" altLang="en-US" dirty="0"/>
              <a:t>扫描技术</a:t>
            </a:r>
            <a:endParaRPr lang="zh-CN" altLang="en-US" dirty="0"/>
          </a:p>
          <a:p>
            <a:r>
              <a:rPr lang="en-US" altLang="zh-CN" dirty="0"/>
              <a:t>6.1.2</a:t>
            </a:r>
            <a:r>
              <a:rPr lang="zh-CN" altLang="en-US" dirty="0"/>
              <a:t>嗅探技术</a:t>
            </a:r>
            <a:endParaRPr lang="zh-CN" altLang="en-US" dirty="0"/>
          </a:p>
          <a:p>
            <a:r>
              <a:rPr lang="en-US" altLang="zh-CN" dirty="0"/>
              <a:t>6.1.3</a:t>
            </a:r>
            <a:r>
              <a:rPr lang="zh-CN" altLang="en-US" dirty="0"/>
              <a:t>其他信息收集技术</a:t>
            </a:r>
            <a:endParaRPr lang="zh-CN" altLang="en-US" dirty="0"/>
          </a:p>
          <a:p>
            <a:r>
              <a:rPr lang="en-US" altLang="zh-CN" dirty="0"/>
              <a:t>6.1.4</a:t>
            </a:r>
            <a:r>
              <a:rPr lang="zh-CN" altLang="en-US" dirty="0"/>
              <a:t>关于漏洞与信息收集的防范</a:t>
            </a:r>
            <a:endParaRPr lang="zh-CN" altLang="en-US" dirty="0"/>
          </a:p>
          <a:p>
            <a:endParaRPr lang="zh-CN" altLang="en-US"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6.2.4 ARP</a:t>
            </a:r>
            <a:r>
              <a:rPr lang="zh-CN" altLang="en-US" dirty="0"/>
              <a:t>欺骗</a:t>
            </a:r>
            <a:endParaRPr lang="zh-CN" altLang="en-US" dirty="0"/>
          </a:p>
        </p:txBody>
      </p:sp>
      <p:sp>
        <p:nvSpPr>
          <p:cNvPr id="3" name="内容占位符 2"/>
          <p:cNvSpPr>
            <a:spLocks noGrp="1"/>
          </p:cNvSpPr>
          <p:nvPr>
            <p:ph idx="1"/>
          </p:nvPr>
        </p:nvSpPr>
        <p:spPr/>
        <p:txBody>
          <a:bodyPr>
            <a:normAutofit/>
          </a:bodyPr>
          <a:lstStyle/>
          <a:p>
            <a:r>
              <a:rPr lang="en-US" altLang="zh-CN" dirty="0"/>
              <a:t>ARP</a:t>
            </a:r>
            <a:r>
              <a:rPr lang="zh-CN" altLang="en-US" dirty="0"/>
              <a:t>欺骗能够得以实现的主要原因有</a:t>
            </a:r>
            <a:r>
              <a:rPr lang="zh-CN" altLang="en-US" dirty="0" smtClean="0"/>
              <a:t>：</a:t>
            </a:r>
            <a:endParaRPr lang="en-US" altLang="zh-CN" dirty="0" smtClean="0"/>
          </a:p>
          <a:p>
            <a:pPr lvl="1"/>
            <a:r>
              <a:rPr lang="en-US" altLang="zh-CN" dirty="0" smtClean="0"/>
              <a:t>ARP</a:t>
            </a:r>
            <a:r>
              <a:rPr lang="zh-CN" altLang="en-US" dirty="0"/>
              <a:t>协议设计之初没有考虑安全问题，所以任何计算机都可以发送虚假的</a:t>
            </a:r>
            <a:r>
              <a:rPr lang="en-US" altLang="zh-CN" dirty="0"/>
              <a:t>ARP</a:t>
            </a:r>
            <a:r>
              <a:rPr lang="zh-CN" altLang="en-US" dirty="0"/>
              <a:t>数据包</a:t>
            </a:r>
            <a:r>
              <a:rPr lang="zh-CN" altLang="en-US" dirty="0" smtClean="0"/>
              <a:t>；</a:t>
            </a:r>
            <a:endParaRPr lang="en-US" altLang="zh-CN" dirty="0" smtClean="0"/>
          </a:p>
          <a:p>
            <a:pPr lvl="1"/>
            <a:r>
              <a:rPr lang="en-US" altLang="zh-CN" dirty="0" smtClean="0"/>
              <a:t>ARP</a:t>
            </a:r>
            <a:r>
              <a:rPr lang="zh-CN" altLang="en-US" dirty="0"/>
              <a:t>协议的无状态性，响应数据包和请求数据包之间没有什么关系，如果主机收到一个</a:t>
            </a:r>
            <a:r>
              <a:rPr lang="en-US" altLang="zh-CN" dirty="0"/>
              <a:t>ARP</a:t>
            </a:r>
            <a:r>
              <a:rPr lang="zh-CN" altLang="en-US" dirty="0"/>
              <a:t>响应却无法知道是否真的发送过对应的</a:t>
            </a:r>
            <a:r>
              <a:rPr lang="en-US" altLang="zh-CN" dirty="0"/>
              <a:t>ARP</a:t>
            </a:r>
            <a:r>
              <a:rPr lang="zh-CN" altLang="en-US" dirty="0"/>
              <a:t>请求</a:t>
            </a:r>
            <a:r>
              <a:rPr lang="zh-CN" altLang="en-US" dirty="0" smtClean="0"/>
              <a:t>；</a:t>
            </a:r>
            <a:endParaRPr lang="en-US" altLang="zh-CN" dirty="0" smtClean="0"/>
          </a:p>
          <a:p>
            <a:pPr lvl="1"/>
            <a:r>
              <a:rPr lang="en-US" altLang="zh-CN" dirty="0" smtClean="0"/>
              <a:t>ARP</a:t>
            </a:r>
            <a:r>
              <a:rPr lang="zh-CN" altLang="en-US" dirty="0"/>
              <a:t>缓存需要定时更新，给攻击者以可乘之机</a:t>
            </a:r>
            <a:r>
              <a:rPr lang="zh-CN" altLang="en-US" dirty="0" smtClean="0"/>
              <a:t>。</a:t>
            </a:r>
            <a:endParaRPr lang="en-US" altLang="zh-CN" dirty="0" smtClean="0"/>
          </a:p>
          <a:p>
            <a:r>
              <a:rPr lang="en-US" altLang="zh-CN" dirty="0" smtClean="0">
                <a:solidFill>
                  <a:srgbClr val="FF0000"/>
                </a:solidFill>
                <a:highlight>
                  <a:srgbClr val="FFFF00"/>
                </a:highlight>
              </a:rPr>
              <a:t>ARP</a:t>
            </a:r>
            <a:r>
              <a:rPr lang="zh-CN" altLang="en-US" dirty="0">
                <a:solidFill>
                  <a:srgbClr val="FF0000"/>
                </a:solidFill>
                <a:highlight>
                  <a:srgbClr val="FFFF00"/>
                </a:highlight>
              </a:rPr>
              <a:t>欺骗的主要环境必须是局域网，也就是说攻击者必须先取得进入局域网的合法身份才能进行</a:t>
            </a:r>
            <a:r>
              <a:rPr lang="en-US" altLang="zh-CN" dirty="0">
                <a:solidFill>
                  <a:srgbClr val="FF0000"/>
                </a:solidFill>
                <a:highlight>
                  <a:srgbClr val="FFFF00"/>
                </a:highlight>
              </a:rPr>
              <a:t>ARP</a:t>
            </a:r>
            <a:r>
              <a:rPr lang="zh-CN" altLang="en-US" dirty="0">
                <a:solidFill>
                  <a:srgbClr val="FF0000"/>
                </a:solidFill>
                <a:highlight>
                  <a:srgbClr val="FFFF00"/>
                </a:highlight>
              </a:rPr>
              <a:t>欺骗</a:t>
            </a:r>
            <a:endParaRPr lang="zh-CN" altLang="en-US" dirty="0">
              <a:solidFill>
                <a:srgbClr val="FF0000"/>
              </a:solidFill>
              <a:highlight>
                <a:srgbClr val="FFFF00"/>
              </a:highlight>
            </a:endParaRPr>
          </a:p>
          <a:p>
            <a:endParaRPr lang="zh-CN" altLang="en-US" dirty="0">
              <a:solidFill>
                <a:srgbClr val="FF0000"/>
              </a:solidFill>
              <a:highlight>
                <a:srgbClr val="FFFF00"/>
              </a:highlight>
            </a:endParaRP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6.2.4 ARP</a:t>
            </a:r>
            <a:r>
              <a:rPr lang="zh-CN" altLang="en-US" dirty="0"/>
              <a:t>欺骗</a:t>
            </a:r>
            <a:endParaRPr lang="zh-CN" altLang="en-US" dirty="0"/>
          </a:p>
        </p:txBody>
      </p:sp>
      <p:sp>
        <p:nvSpPr>
          <p:cNvPr id="3" name="内容占位符 2"/>
          <p:cNvSpPr>
            <a:spLocks noGrp="1"/>
          </p:cNvSpPr>
          <p:nvPr>
            <p:ph idx="1"/>
          </p:nvPr>
        </p:nvSpPr>
        <p:spPr/>
        <p:txBody>
          <a:bodyPr>
            <a:normAutofit/>
          </a:bodyPr>
          <a:lstStyle/>
          <a:p>
            <a:r>
              <a:rPr lang="zh-CN" altLang="en-US" dirty="0"/>
              <a:t>网络执法官原</a:t>
            </a:r>
            <a:r>
              <a:rPr lang="zh-CN" altLang="en-US" dirty="0" smtClean="0"/>
              <a:t>理：</a:t>
            </a:r>
            <a:endParaRPr lang="zh-CN" altLang="en-US" dirty="0"/>
          </a:p>
          <a:p>
            <a:pPr lvl="1"/>
            <a:r>
              <a:rPr lang="zh-CN" altLang="en-US" dirty="0" smtClean="0"/>
              <a:t>在</a:t>
            </a:r>
            <a:r>
              <a:rPr lang="zh-CN" altLang="en-US" dirty="0"/>
              <a:t>网络执法官中，要想限制某台机器上网，只要点击</a:t>
            </a:r>
            <a:r>
              <a:rPr lang="en-US" altLang="zh-CN" dirty="0"/>
              <a:t>"</a:t>
            </a:r>
            <a:r>
              <a:rPr lang="zh-CN" altLang="en-US" dirty="0"/>
              <a:t>网卡</a:t>
            </a:r>
            <a:r>
              <a:rPr lang="en-US" altLang="zh-CN" dirty="0"/>
              <a:t>"</a:t>
            </a:r>
            <a:r>
              <a:rPr lang="zh-CN" altLang="en-US" dirty="0"/>
              <a:t>菜单中的</a:t>
            </a:r>
            <a:r>
              <a:rPr lang="en-US" altLang="zh-CN" dirty="0"/>
              <a:t>"</a:t>
            </a:r>
            <a:r>
              <a:rPr lang="zh-CN" altLang="en-US" dirty="0"/>
              <a:t>权限</a:t>
            </a:r>
            <a:r>
              <a:rPr lang="en-US" altLang="zh-CN" dirty="0"/>
              <a:t>"</a:t>
            </a:r>
            <a:r>
              <a:rPr lang="zh-CN" altLang="en-US" dirty="0"/>
              <a:t>，选择指定的网卡号或在用户列表中点击该网卡所在行，从右键菜单中选择</a:t>
            </a:r>
            <a:r>
              <a:rPr lang="en-US" altLang="zh-CN" dirty="0"/>
              <a:t>"</a:t>
            </a:r>
            <a:r>
              <a:rPr lang="zh-CN" altLang="en-US" dirty="0"/>
              <a:t>权限</a:t>
            </a:r>
            <a:r>
              <a:rPr lang="en-US" altLang="zh-CN" dirty="0" smtClean="0"/>
              <a:t>"</a:t>
            </a:r>
            <a:r>
              <a:rPr lang="zh-CN" altLang="en-US" dirty="0" smtClean="0"/>
              <a:t>。</a:t>
            </a:r>
            <a:r>
              <a:rPr lang="zh-CN" altLang="en-US" dirty="0"/>
              <a:t>在弹出的对话框中即可限制该用户的权</a:t>
            </a:r>
            <a:r>
              <a:rPr lang="zh-CN" altLang="en-US" dirty="0" smtClean="0"/>
              <a:t>限。</a:t>
            </a:r>
            <a:r>
              <a:rPr lang="zh-CN" altLang="en-US" dirty="0"/>
              <a:t>对于未登记网卡，可以这样限定其上线：只要设定好所有已知用户（登记）后，将网卡的默认权限改为禁止上线即可阻止所有未知的网卡上线。使用这两个功能就可限制用户上网。其原理是通过</a:t>
            </a:r>
            <a:r>
              <a:rPr lang="en-US" altLang="zh-CN" dirty="0"/>
              <a:t>ARP</a:t>
            </a:r>
            <a:r>
              <a:rPr lang="zh-CN" altLang="en-US" dirty="0"/>
              <a:t>欺骗发给被攻击的电脑一个假的网关</a:t>
            </a:r>
            <a:r>
              <a:rPr lang="en-US" altLang="zh-CN" dirty="0"/>
              <a:t>IP</a:t>
            </a:r>
            <a:r>
              <a:rPr lang="zh-CN" altLang="en-US" dirty="0"/>
              <a:t>地址对应的</a:t>
            </a:r>
            <a:r>
              <a:rPr lang="en-US" altLang="zh-CN" dirty="0"/>
              <a:t>MAC</a:t>
            </a:r>
            <a:r>
              <a:rPr lang="zh-CN" altLang="en-US" dirty="0"/>
              <a:t>，使其找不到网关真正的</a:t>
            </a:r>
            <a:r>
              <a:rPr lang="en-US" altLang="zh-CN" dirty="0"/>
              <a:t>MAC</a:t>
            </a:r>
            <a:r>
              <a:rPr lang="zh-CN" altLang="en-US" dirty="0"/>
              <a:t>地址，这样就可以禁止其上网。</a:t>
            </a:r>
            <a:endParaRPr lang="zh-CN" altLang="en-US" dirty="0"/>
          </a:p>
          <a:p>
            <a:endParaRPr lang="zh-CN" altLang="en-US" dirty="0"/>
          </a:p>
        </p:txBody>
      </p:sp>
      <p:pic>
        <p:nvPicPr>
          <p:cNvPr id="4" name="图片 3" descr="网络执法官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a:xfrm>
            <a:off x="2203190" y="1518557"/>
            <a:ext cx="6560585" cy="3463989"/>
          </a:xfrm>
          <a:prstGeom prst="rect">
            <a:avLst/>
          </a:prstGeom>
          <a:noFill/>
          <a:ln>
            <a:noFill/>
          </a:ln>
        </p:spPr>
      </p:pic>
      <p:pic>
        <p:nvPicPr>
          <p:cNvPr id="5" name="图片 4" descr="QQ截图未命名"/>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5868565" y="2003944"/>
            <a:ext cx="5328723" cy="369706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6.2.5</a:t>
            </a:r>
            <a:r>
              <a:rPr lang="zh-CN" altLang="en-US" dirty="0"/>
              <a:t>非技术类欺</a:t>
            </a:r>
            <a:r>
              <a:rPr lang="zh-CN" altLang="en-US" dirty="0" smtClean="0"/>
              <a:t>骗</a:t>
            </a:r>
            <a:endParaRPr lang="zh-CN" altLang="en-US" dirty="0"/>
          </a:p>
        </p:txBody>
      </p:sp>
      <p:sp>
        <p:nvSpPr>
          <p:cNvPr id="3" name="内容占位符 2"/>
          <p:cNvSpPr>
            <a:spLocks noGrp="1"/>
          </p:cNvSpPr>
          <p:nvPr>
            <p:ph idx="1"/>
          </p:nvPr>
        </p:nvSpPr>
        <p:spPr/>
        <p:txBody>
          <a:bodyPr/>
          <a:lstStyle/>
          <a:p>
            <a:r>
              <a:rPr lang="zh-CN" altLang="en-US" dirty="0" smtClean="0"/>
              <a:t>社</a:t>
            </a:r>
            <a:r>
              <a:rPr lang="zh-CN" altLang="en-US" dirty="0"/>
              <a:t>会工程学</a:t>
            </a:r>
            <a:r>
              <a:rPr lang="zh-CN" altLang="en-US" dirty="0" smtClean="0"/>
              <a:t>：</a:t>
            </a:r>
            <a:endParaRPr lang="zh-CN" altLang="en-US" dirty="0">
              <a:solidFill>
                <a:srgbClr val="FF0000"/>
              </a:solidFill>
            </a:endParaRPr>
          </a:p>
          <a:p>
            <a:pPr lvl="1"/>
            <a:r>
              <a:rPr lang="zh-CN" altLang="en-US" dirty="0"/>
              <a:t>社会工程学其实是一种黑客心理学应用，它利用的并不是系统，软件或者各种网络协议的漏洞，而是人</a:t>
            </a:r>
            <a:endParaRPr lang="zh-CN" altLang="en-US" dirty="0"/>
          </a:p>
          <a:p>
            <a:pPr lvl="1"/>
            <a:r>
              <a:rPr lang="zh-CN" altLang="en-US" dirty="0"/>
              <a:t>社会工程学最典型的例子就是利用身份掩饰，从而更好的入侵目标</a:t>
            </a:r>
            <a:endParaRPr lang="zh-CN" altLang="en-US" dirty="0"/>
          </a:p>
          <a:p>
            <a:r>
              <a:rPr lang="zh-CN" altLang="en-US" dirty="0" smtClean="0"/>
              <a:t>垃</a:t>
            </a:r>
            <a:r>
              <a:rPr lang="zh-CN" altLang="en-US" dirty="0"/>
              <a:t>圾搜</a:t>
            </a:r>
            <a:r>
              <a:rPr lang="zh-CN" altLang="en-US" dirty="0" smtClean="0"/>
              <a:t>索</a:t>
            </a:r>
            <a:endParaRPr lang="en-US" altLang="zh-CN" dirty="0" smtClean="0"/>
          </a:p>
          <a:p>
            <a:pPr lvl="1"/>
            <a:r>
              <a:rPr lang="zh-CN" altLang="en-US" dirty="0"/>
              <a:t>攻击者通过搜索被攻击者的废弃物，得到与攻击系统有关的信息</a:t>
            </a:r>
            <a:endParaRPr lang="zh-CN" altLang="en-US" dirty="0"/>
          </a:p>
          <a:p>
            <a:endParaRPr lang="zh-CN" altLang="en-US" dirty="0"/>
          </a:p>
          <a:p>
            <a:endParaRPr lang="zh-CN" altLang="en-US" dirty="0"/>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6.2.6</a:t>
            </a:r>
            <a:r>
              <a:rPr lang="zh-CN" altLang="en-US" dirty="0"/>
              <a:t>关于网络欺骗的防</a:t>
            </a:r>
            <a:r>
              <a:rPr lang="zh-CN" altLang="en-US" dirty="0" smtClean="0"/>
              <a:t>范</a:t>
            </a:r>
            <a:endParaRPr lang="zh-CN" altLang="en-US" dirty="0"/>
          </a:p>
        </p:txBody>
      </p:sp>
      <p:sp>
        <p:nvSpPr>
          <p:cNvPr id="3" name="内容占位符 2"/>
          <p:cNvSpPr>
            <a:spLocks noGrp="1"/>
          </p:cNvSpPr>
          <p:nvPr>
            <p:ph idx="1"/>
          </p:nvPr>
        </p:nvSpPr>
        <p:spPr/>
        <p:txBody>
          <a:bodyPr/>
          <a:lstStyle/>
          <a:p>
            <a:r>
              <a:rPr lang="en-US" altLang="zh-CN" dirty="0" smtClean="0"/>
              <a:t>IP</a:t>
            </a:r>
            <a:r>
              <a:rPr lang="zh-CN" altLang="en-US" dirty="0"/>
              <a:t>欺骗的防范</a:t>
            </a:r>
            <a:endParaRPr lang="zh-CN" altLang="en-US" dirty="0"/>
          </a:p>
          <a:p>
            <a:pPr lvl="1"/>
            <a:r>
              <a:rPr lang="zh-CN" altLang="en-US" dirty="0" smtClean="0"/>
              <a:t>抛</a:t>
            </a:r>
            <a:r>
              <a:rPr lang="zh-CN" altLang="en-US" dirty="0"/>
              <a:t>弃基于地址的信任策略；</a:t>
            </a:r>
            <a:endParaRPr lang="zh-CN" altLang="en-US" dirty="0"/>
          </a:p>
          <a:p>
            <a:pPr lvl="1"/>
            <a:r>
              <a:rPr lang="zh-CN" altLang="en-US" dirty="0" smtClean="0"/>
              <a:t>进</a:t>
            </a:r>
            <a:r>
              <a:rPr lang="zh-CN" altLang="en-US" dirty="0"/>
              <a:t>行包过滤，只信任内部主机；</a:t>
            </a:r>
            <a:endParaRPr lang="zh-CN" altLang="en-US" dirty="0"/>
          </a:p>
          <a:p>
            <a:pPr lvl="1"/>
            <a:r>
              <a:rPr lang="zh-CN" altLang="en-US" dirty="0" smtClean="0"/>
              <a:t>利</a:t>
            </a:r>
            <a:r>
              <a:rPr lang="zh-CN" altLang="en-US" dirty="0"/>
              <a:t>用路由器屏蔽掉所有外部希望向内部发出的连接请求；</a:t>
            </a:r>
            <a:endParaRPr lang="zh-CN" altLang="en-US" dirty="0"/>
          </a:p>
          <a:p>
            <a:pPr lvl="1"/>
            <a:r>
              <a:rPr lang="zh-CN" altLang="en-US" dirty="0" smtClean="0"/>
              <a:t>使</a:t>
            </a:r>
            <a:r>
              <a:rPr lang="zh-CN" altLang="en-US" dirty="0"/>
              <a:t>用加密传输和验证的方法；</a:t>
            </a:r>
            <a:endParaRPr lang="zh-CN" altLang="en-US" dirty="0"/>
          </a:p>
          <a:p>
            <a:pPr lvl="1"/>
            <a:r>
              <a:rPr lang="zh-CN" altLang="en-US" dirty="0" smtClean="0"/>
              <a:t>使</a:t>
            </a:r>
            <a:r>
              <a:rPr lang="zh-CN" altLang="en-US" dirty="0"/>
              <a:t>用随机化的初始序列号，使得</a:t>
            </a:r>
            <a:r>
              <a:rPr lang="en-US" altLang="zh-CN" dirty="0"/>
              <a:t>TCP</a:t>
            </a:r>
            <a:r>
              <a:rPr lang="zh-CN" altLang="en-US" dirty="0"/>
              <a:t>序列号难以猜测。</a:t>
            </a:r>
            <a:endParaRPr lang="zh-CN" altLang="en-US" dirty="0"/>
          </a:p>
          <a:p>
            <a:endParaRPr lang="zh-CN" altLang="en-US" dirty="0"/>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6.2.6</a:t>
            </a:r>
            <a:r>
              <a:rPr lang="zh-CN" altLang="en-US" dirty="0"/>
              <a:t>关于网络欺骗的防范</a:t>
            </a:r>
            <a:endParaRPr lang="zh-CN" altLang="en-US" dirty="0"/>
          </a:p>
        </p:txBody>
      </p:sp>
      <p:sp>
        <p:nvSpPr>
          <p:cNvPr id="3" name="内容占位符 2"/>
          <p:cNvSpPr>
            <a:spLocks noGrp="1"/>
          </p:cNvSpPr>
          <p:nvPr>
            <p:ph idx="1"/>
          </p:nvPr>
        </p:nvSpPr>
        <p:spPr/>
        <p:txBody>
          <a:bodyPr>
            <a:normAutofit fontScale="92500"/>
          </a:bodyPr>
          <a:lstStyle/>
          <a:p>
            <a:r>
              <a:rPr lang="en-US" altLang="zh-CN" dirty="0" smtClean="0"/>
              <a:t>Web</a:t>
            </a:r>
            <a:r>
              <a:rPr lang="zh-CN" altLang="en-US" dirty="0"/>
              <a:t>欺骗的防范</a:t>
            </a:r>
            <a:endParaRPr lang="zh-CN" altLang="en-US" dirty="0"/>
          </a:p>
          <a:p>
            <a:r>
              <a:rPr lang="zh-CN" altLang="en-US" dirty="0" smtClean="0"/>
              <a:t>短</a:t>
            </a:r>
            <a:r>
              <a:rPr lang="zh-CN" altLang="en-US" dirty="0"/>
              <a:t>期的解决方</a:t>
            </a:r>
            <a:r>
              <a:rPr lang="zh-CN" altLang="en-US" dirty="0" smtClean="0"/>
              <a:t>案</a:t>
            </a:r>
            <a:r>
              <a:rPr lang="en-US" altLang="zh-CN" dirty="0" smtClean="0"/>
              <a:t>:</a:t>
            </a:r>
            <a:endParaRPr lang="zh-CN" altLang="en-US" dirty="0"/>
          </a:p>
          <a:p>
            <a:pPr lvl="1"/>
            <a:r>
              <a:rPr lang="zh-CN" altLang="en-US" dirty="0" smtClean="0"/>
              <a:t>禁</a:t>
            </a:r>
            <a:r>
              <a:rPr lang="zh-CN" altLang="en-US" dirty="0"/>
              <a:t>止浏览器中的</a:t>
            </a:r>
            <a:r>
              <a:rPr lang="en-US" altLang="zh-CN" dirty="0" err="1"/>
              <a:t>javascript</a:t>
            </a:r>
            <a:r>
              <a:rPr lang="zh-CN" altLang="en-US" dirty="0"/>
              <a:t>功能，那么各类改写信息将原形毕露；  </a:t>
            </a:r>
            <a:endParaRPr lang="zh-CN" altLang="en-US" dirty="0"/>
          </a:p>
          <a:p>
            <a:pPr lvl="1"/>
            <a:r>
              <a:rPr lang="zh-CN" altLang="en-US" dirty="0" smtClean="0"/>
              <a:t>确</a:t>
            </a:r>
            <a:r>
              <a:rPr lang="zh-CN" altLang="en-US" dirty="0"/>
              <a:t>保浏览器的连接状态是可见的，它将给你提供当前位置的各类信息；  </a:t>
            </a:r>
            <a:endParaRPr lang="zh-CN" altLang="en-US" dirty="0"/>
          </a:p>
          <a:p>
            <a:pPr lvl="1"/>
            <a:r>
              <a:rPr lang="zh-CN" altLang="en-US" dirty="0" smtClean="0"/>
              <a:t>时</a:t>
            </a:r>
            <a:r>
              <a:rPr lang="zh-CN" altLang="en-US" dirty="0"/>
              <a:t>刻注意你所点击的</a:t>
            </a:r>
            <a:r>
              <a:rPr lang="en-US" altLang="zh-CN" dirty="0"/>
              <a:t>URL</a:t>
            </a:r>
            <a:r>
              <a:rPr lang="zh-CN" altLang="en-US" dirty="0"/>
              <a:t>链接会在位置状态行中得到正确的显示。  </a:t>
            </a:r>
            <a:endParaRPr lang="zh-CN" altLang="en-US" dirty="0"/>
          </a:p>
          <a:p>
            <a:r>
              <a:rPr lang="zh-CN" altLang="en-US" dirty="0" smtClean="0"/>
              <a:t>长</a:t>
            </a:r>
            <a:r>
              <a:rPr lang="zh-CN" altLang="en-US" dirty="0"/>
              <a:t>期的解决方</a:t>
            </a:r>
            <a:r>
              <a:rPr lang="zh-CN" altLang="en-US" dirty="0" smtClean="0"/>
              <a:t>案</a:t>
            </a:r>
            <a:r>
              <a:rPr lang="en-US" altLang="zh-CN" dirty="0" smtClean="0"/>
              <a:t>:</a:t>
            </a:r>
            <a:r>
              <a:rPr lang="zh-CN" altLang="en-US" dirty="0" smtClean="0"/>
              <a:t>     </a:t>
            </a:r>
            <a:endParaRPr lang="zh-CN" altLang="en-US" dirty="0"/>
          </a:p>
          <a:p>
            <a:pPr lvl="1"/>
            <a:r>
              <a:rPr lang="zh-CN" altLang="en-US" dirty="0" smtClean="0"/>
              <a:t>改</a:t>
            </a:r>
            <a:r>
              <a:rPr lang="zh-CN" altLang="en-US" dirty="0"/>
              <a:t>变浏览器，使之具有反映真实</a:t>
            </a:r>
            <a:r>
              <a:rPr lang="en-US" altLang="zh-CN" dirty="0"/>
              <a:t>URL</a:t>
            </a:r>
            <a:r>
              <a:rPr lang="zh-CN" altLang="en-US" dirty="0"/>
              <a:t>信息的功能，而不会被蒙蔽；  </a:t>
            </a:r>
            <a:endParaRPr lang="zh-CN" altLang="en-US" dirty="0"/>
          </a:p>
          <a:p>
            <a:pPr lvl="1"/>
            <a:r>
              <a:rPr lang="zh-CN" altLang="en-US" dirty="0" smtClean="0"/>
              <a:t>对</a:t>
            </a:r>
            <a:r>
              <a:rPr lang="zh-CN" altLang="en-US" dirty="0"/>
              <a:t>于通过安全连接建立的</a:t>
            </a:r>
            <a:r>
              <a:rPr lang="en-US" altLang="zh-CN" dirty="0"/>
              <a:t>Web——</a:t>
            </a:r>
            <a:r>
              <a:rPr lang="zh-CN" altLang="en-US" dirty="0"/>
              <a:t>浏览器对话，浏览器还应该告诉用户谁在另一端，而不只是表明一种安全连接的状态</a:t>
            </a:r>
            <a:r>
              <a:rPr lang="zh-CN" altLang="en-US" dirty="0" smtClean="0"/>
              <a:t>。 </a:t>
            </a:r>
            <a:endParaRPr lang="zh-CN" altLang="en-US" dirty="0"/>
          </a:p>
          <a:p>
            <a:endParaRPr lang="zh-CN" altLang="en-US" dirty="0"/>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6.2.6</a:t>
            </a:r>
            <a:r>
              <a:rPr lang="zh-CN" altLang="en-US" dirty="0"/>
              <a:t>关于网络欺骗的防范</a:t>
            </a:r>
            <a:endParaRPr lang="zh-CN" altLang="en-US" dirty="0"/>
          </a:p>
        </p:txBody>
      </p:sp>
      <p:sp>
        <p:nvSpPr>
          <p:cNvPr id="3" name="内容占位符 2"/>
          <p:cNvSpPr>
            <a:spLocks noGrp="1"/>
          </p:cNvSpPr>
          <p:nvPr>
            <p:ph idx="1"/>
          </p:nvPr>
        </p:nvSpPr>
        <p:spPr/>
        <p:txBody>
          <a:bodyPr/>
          <a:lstStyle/>
          <a:p>
            <a:r>
              <a:rPr lang="en-US" altLang="zh-CN" dirty="0" smtClean="0"/>
              <a:t>ARP</a:t>
            </a:r>
            <a:r>
              <a:rPr lang="zh-CN" altLang="en-US" dirty="0"/>
              <a:t>欺骗的防范：</a:t>
            </a:r>
            <a:endParaRPr lang="zh-CN" altLang="en-US" dirty="0"/>
          </a:p>
          <a:p>
            <a:pPr lvl="1"/>
            <a:r>
              <a:rPr lang="zh-CN" altLang="en-US" dirty="0" smtClean="0"/>
              <a:t>网</a:t>
            </a:r>
            <a:r>
              <a:rPr lang="zh-CN" altLang="en-US" dirty="0"/>
              <a:t>关建立静态</a:t>
            </a:r>
            <a:r>
              <a:rPr lang="en-US" altLang="zh-CN" dirty="0"/>
              <a:t>IP/MAC</a:t>
            </a:r>
            <a:r>
              <a:rPr lang="zh-CN" altLang="en-US" dirty="0"/>
              <a:t>对应关系</a:t>
            </a:r>
            <a:r>
              <a:rPr lang="en-US" altLang="zh-CN" dirty="0"/>
              <a:t>,</a:t>
            </a:r>
            <a:r>
              <a:rPr lang="zh-CN" altLang="en-US" dirty="0"/>
              <a:t>各主机建立</a:t>
            </a:r>
            <a:r>
              <a:rPr lang="en-US" altLang="zh-CN" dirty="0"/>
              <a:t>MAC</a:t>
            </a:r>
            <a:r>
              <a:rPr lang="zh-CN" altLang="en-US" dirty="0"/>
              <a:t>数据库</a:t>
            </a:r>
            <a:endParaRPr lang="zh-CN" altLang="en-US" dirty="0"/>
          </a:p>
          <a:p>
            <a:pPr lvl="1"/>
            <a:r>
              <a:rPr lang="zh-CN" altLang="en-US" dirty="0" smtClean="0"/>
              <a:t>建</a:t>
            </a:r>
            <a:r>
              <a:rPr lang="zh-CN" altLang="en-US" dirty="0"/>
              <a:t>立</a:t>
            </a:r>
            <a:r>
              <a:rPr lang="en-US" altLang="zh-CN" dirty="0"/>
              <a:t>DHCP</a:t>
            </a:r>
            <a:r>
              <a:rPr lang="zh-CN" altLang="en-US" dirty="0"/>
              <a:t>服务器</a:t>
            </a:r>
            <a:endParaRPr lang="zh-CN" altLang="en-US" dirty="0"/>
          </a:p>
          <a:p>
            <a:pPr lvl="1"/>
            <a:r>
              <a:rPr lang="en-US" altLang="zh-CN" dirty="0" smtClean="0"/>
              <a:t>IDS</a:t>
            </a:r>
            <a:r>
              <a:rPr lang="zh-CN" altLang="en-US" dirty="0"/>
              <a:t>监听网络安全</a:t>
            </a:r>
            <a:endParaRPr lang="zh-CN" altLang="en-US" dirty="0"/>
          </a:p>
          <a:p>
            <a:endParaRPr lang="zh-CN" altLang="en-US" dirty="0"/>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6.3</a:t>
            </a:r>
            <a:r>
              <a:rPr lang="zh-CN" altLang="en-US" dirty="0"/>
              <a:t>口令攻</a:t>
            </a:r>
            <a:r>
              <a:rPr lang="zh-CN" altLang="en-US" dirty="0" smtClean="0"/>
              <a:t>击</a:t>
            </a:r>
            <a:endParaRPr lang="zh-CN" altLang="en-US" dirty="0"/>
          </a:p>
        </p:txBody>
      </p:sp>
      <p:sp>
        <p:nvSpPr>
          <p:cNvPr id="3" name="内容占位符 2"/>
          <p:cNvSpPr>
            <a:spLocks noGrp="1"/>
          </p:cNvSpPr>
          <p:nvPr>
            <p:ph idx="1"/>
          </p:nvPr>
        </p:nvSpPr>
        <p:spPr/>
        <p:txBody>
          <a:bodyPr/>
          <a:lstStyle/>
          <a:p>
            <a:r>
              <a:rPr lang="en-US" altLang="zh-CN" dirty="0"/>
              <a:t>6.3.1</a:t>
            </a:r>
            <a:r>
              <a:rPr lang="zh-CN" altLang="en-US" dirty="0"/>
              <a:t>常见系统口令机制</a:t>
            </a:r>
            <a:endParaRPr lang="zh-CN" altLang="en-US" dirty="0"/>
          </a:p>
          <a:p>
            <a:r>
              <a:rPr lang="en-US" altLang="zh-CN" dirty="0"/>
              <a:t>6.3.2</a:t>
            </a:r>
            <a:r>
              <a:rPr lang="zh-CN" altLang="en-US" dirty="0"/>
              <a:t>口令攻击技术</a:t>
            </a:r>
            <a:endParaRPr lang="zh-CN" altLang="en-US" b="1" dirty="0"/>
          </a:p>
          <a:p>
            <a:r>
              <a:rPr lang="en-US" altLang="zh-CN" dirty="0"/>
              <a:t>6.3.3</a:t>
            </a:r>
            <a:r>
              <a:rPr lang="zh-CN" altLang="en-US" dirty="0"/>
              <a:t>关于口令攻击的防范</a:t>
            </a:r>
            <a:endParaRPr lang="zh-CN" altLang="en-US" b="1" dirty="0"/>
          </a:p>
          <a:p>
            <a:endParaRPr lang="zh-CN" altLang="en-US" dirty="0"/>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6.3.1</a:t>
            </a:r>
            <a:r>
              <a:rPr lang="zh-CN" altLang="en-US" dirty="0"/>
              <a:t>常见系统口令机</a:t>
            </a:r>
            <a:r>
              <a:rPr lang="zh-CN" altLang="en-US" dirty="0" smtClean="0"/>
              <a:t>制</a:t>
            </a:r>
            <a:endParaRPr lang="zh-CN" altLang="en-US" dirty="0"/>
          </a:p>
        </p:txBody>
      </p:sp>
      <p:sp>
        <p:nvSpPr>
          <p:cNvPr id="3" name="内容占位符 2"/>
          <p:cNvSpPr>
            <a:spLocks noGrp="1"/>
          </p:cNvSpPr>
          <p:nvPr>
            <p:ph idx="1"/>
          </p:nvPr>
        </p:nvSpPr>
        <p:spPr/>
        <p:txBody>
          <a:bodyPr/>
          <a:lstStyle/>
          <a:p>
            <a:r>
              <a:rPr lang="zh-CN" altLang="en-US" dirty="0"/>
              <a:t>口令的存储：</a:t>
            </a:r>
            <a:endParaRPr lang="zh-CN" altLang="en-US" dirty="0"/>
          </a:p>
          <a:p>
            <a:r>
              <a:rPr lang="zh-CN" altLang="en-US" dirty="0"/>
              <a:t>操作系统一般不存储明文口令，只保存口令散列。可以在以下几个地方找到</a:t>
            </a:r>
            <a:r>
              <a:rPr lang="en-US" altLang="zh-CN" dirty="0"/>
              <a:t>windows</a:t>
            </a:r>
            <a:r>
              <a:rPr lang="zh-CN" altLang="en-US" dirty="0"/>
              <a:t>系统的口令散列：</a:t>
            </a:r>
            <a:endParaRPr lang="zh-CN" altLang="en-US" dirty="0"/>
          </a:p>
          <a:p>
            <a:pPr lvl="1"/>
            <a:r>
              <a:rPr lang="zh-CN" altLang="en-US" dirty="0"/>
              <a:t>注册表，</a:t>
            </a:r>
            <a:r>
              <a:rPr lang="en-US" altLang="zh-CN" dirty="0"/>
              <a:t>HKEY_LOCAL_MACHINE\SAM\SAM</a:t>
            </a:r>
            <a:r>
              <a:rPr lang="zh-CN" altLang="en-US" dirty="0"/>
              <a:t>；</a:t>
            </a:r>
            <a:endParaRPr lang="en-US" altLang="zh-CN" dirty="0"/>
          </a:p>
          <a:p>
            <a:pPr lvl="1"/>
            <a:r>
              <a:rPr lang="en-US" altLang="zh-CN" dirty="0"/>
              <a:t>SAM</a:t>
            </a:r>
            <a:r>
              <a:rPr lang="zh-CN" altLang="en-US" dirty="0"/>
              <a:t>文件，位置在</a:t>
            </a:r>
            <a:r>
              <a:rPr lang="en-US" altLang="zh-CN" dirty="0"/>
              <a:t>%SystemRoot%system32\</a:t>
            </a:r>
            <a:r>
              <a:rPr lang="en-US" altLang="zh-CN" dirty="0" err="1"/>
              <a:t>config</a:t>
            </a:r>
            <a:r>
              <a:rPr lang="en-US" altLang="zh-CN" dirty="0"/>
              <a:t>\SAM</a:t>
            </a:r>
            <a:r>
              <a:rPr lang="zh-CN" altLang="en-US" dirty="0"/>
              <a:t>；</a:t>
            </a:r>
            <a:endParaRPr lang="en-US" altLang="zh-CN" dirty="0"/>
          </a:p>
          <a:p>
            <a:pPr lvl="1"/>
            <a:r>
              <a:rPr lang="zh-CN" altLang="en-US" dirty="0"/>
              <a:t>恢复盘，位置在</a:t>
            </a:r>
            <a:r>
              <a:rPr lang="en-US" altLang="zh-CN" dirty="0"/>
              <a:t>%</a:t>
            </a:r>
            <a:r>
              <a:rPr lang="en-US" altLang="zh-CN" dirty="0" err="1"/>
              <a:t>SystemRoot%repair</a:t>
            </a:r>
            <a:endParaRPr lang="en-US" altLang="zh-CN" dirty="0"/>
          </a:p>
          <a:p>
            <a:endParaRPr lang="zh-CN" altLang="en-US" dirty="0"/>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6.3.1</a:t>
            </a:r>
            <a:r>
              <a:rPr lang="zh-CN" altLang="en-US" dirty="0"/>
              <a:t>常见系统口令机制</a:t>
            </a:r>
            <a:endParaRPr lang="zh-CN" altLang="en-US" dirty="0"/>
          </a:p>
        </p:txBody>
      </p:sp>
      <p:sp>
        <p:nvSpPr>
          <p:cNvPr id="3" name="内容占位符 2"/>
          <p:cNvSpPr>
            <a:spLocks noGrp="1"/>
          </p:cNvSpPr>
          <p:nvPr>
            <p:ph idx="1"/>
          </p:nvPr>
        </p:nvSpPr>
        <p:spPr/>
        <p:txBody>
          <a:bodyPr/>
          <a:lstStyle/>
          <a:p>
            <a:r>
              <a:rPr lang="zh-CN" altLang="en-US" dirty="0"/>
              <a:t>口令的管理</a:t>
            </a:r>
            <a:endParaRPr lang="zh-CN" altLang="en-US" dirty="0"/>
          </a:p>
          <a:p>
            <a:pPr lvl="1"/>
            <a:r>
              <a:rPr lang="en-US" altLang="zh-CN" dirty="0"/>
              <a:t>Windows </a:t>
            </a:r>
            <a:r>
              <a:rPr lang="zh-CN" altLang="en-US" dirty="0"/>
              <a:t>系统使用安全账号管理器的机制来管理用户账号。</a:t>
            </a:r>
            <a:r>
              <a:rPr lang="zh-CN" altLang="en-US" sz="3200" dirty="0">
                <a:solidFill>
                  <a:srgbClr val="FF0000"/>
                </a:solidFill>
              </a:rPr>
              <a:t>安全账号</a:t>
            </a:r>
            <a:r>
              <a:rPr lang="zh-CN" altLang="en-US" dirty="0"/>
              <a:t>管理器对账号的</a:t>
            </a:r>
            <a:r>
              <a:rPr lang="zh-CN" altLang="en-US" sz="3200" dirty="0">
                <a:solidFill>
                  <a:srgbClr val="FF0000"/>
                </a:solidFill>
              </a:rPr>
              <a:t>管理</a:t>
            </a:r>
            <a:r>
              <a:rPr lang="zh-CN" altLang="en-US" dirty="0"/>
              <a:t>是</a:t>
            </a:r>
            <a:r>
              <a:rPr lang="zh-CN" altLang="en-US" sz="3200" dirty="0">
                <a:solidFill>
                  <a:srgbClr val="FF0000"/>
                </a:solidFill>
              </a:rPr>
              <a:t>通过安全标识进行的</a:t>
            </a:r>
            <a:r>
              <a:rPr lang="zh-CN" altLang="en-US" dirty="0"/>
              <a:t>，</a:t>
            </a:r>
            <a:r>
              <a:rPr lang="zh-CN" altLang="en-US" sz="3200" dirty="0">
                <a:solidFill>
                  <a:srgbClr val="FF0000"/>
                </a:solidFill>
              </a:rPr>
              <a:t>安全标识在账号创建时</a:t>
            </a:r>
            <a:r>
              <a:rPr lang="zh-CN" altLang="en-US" dirty="0"/>
              <a:t>就同时</a:t>
            </a:r>
            <a:r>
              <a:rPr lang="zh-CN" altLang="en-US" sz="3200" dirty="0">
                <a:solidFill>
                  <a:srgbClr val="FF0000"/>
                </a:solidFill>
              </a:rPr>
              <a:t>创建</a:t>
            </a:r>
            <a:r>
              <a:rPr lang="zh-CN" altLang="en-US" dirty="0"/>
              <a:t>，一旦账号被删除，安全标识也同时被删除。安全标识是唯一的，即使是相同的用户名，在每次创建时获得的安全标识也完全不同。因此，一旦某个账号被删除，他的安全标识也就不存在了</a:t>
            </a:r>
            <a:r>
              <a:rPr lang="zh-CN" altLang="en-US" dirty="0" smtClean="0"/>
              <a:t>。即使重</a:t>
            </a:r>
            <a:r>
              <a:rPr lang="zh-CN" altLang="en-US" dirty="0"/>
              <a:t>建相同的用户名账号，也会有不同的安全标识，不会保留原来的权限。</a:t>
            </a:r>
            <a:endParaRPr lang="zh-CN" altLang="en-US" dirty="0"/>
          </a:p>
          <a:p>
            <a:endParaRPr lang="zh-CN" altLang="en-US" dirty="0"/>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6.3.1</a:t>
            </a:r>
            <a:r>
              <a:rPr lang="zh-CN" altLang="en-US" dirty="0"/>
              <a:t>常见系统口令机制</a:t>
            </a:r>
            <a:endParaRPr lang="zh-CN" altLang="en-US" dirty="0"/>
          </a:p>
        </p:txBody>
      </p:sp>
      <p:sp>
        <p:nvSpPr>
          <p:cNvPr id="3" name="内容占位符 2"/>
          <p:cNvSpPr>
            <a:spLocks noGrp="1"/>
          </p:cNvSpPr>
          <p:nvPr>
            <p:ph idx="1"/>
          </p:nvPr>
        </p:nvSpPr>
        <p:spPr/>
        <p:txBody>
          <a:bodyPr>
            <a:normAutofit fontScale="85000" lnSpcReduction="20000"/>
          </a:bodyPr>
          <a:lstStyle/>
          <a:p>
            <a:r>
              <a:rPr lang="en-US" altLang="zh-CN" dirty="0"/>
              <a:t>Windows</a:t>
            </a:r>
            <a:r>
              <a:rPr lang="zh-CN" altLang="en-US" dirty="0"/>
              <a:t>使用两种算法来处理明文口令，即</a:t>
            </a:r>
            <a:r>
              <a:rPr lang="en-US" altLang="zh-CN" dirty="0"/>
              <a:t>LM</a:t>
            </a:r>
            <a:r>
              <a:rPr lang="zh-CN" altLang="en-US" dirty="0"/>
              <a:t>算法和</a:t>
            </a:r>
            <a:r>
              <a:rPr lang="en-US" altLang="zh-CN" dirty="0"/>
              <a:t>NTLM</a:t>
            </a:r>
            <a:r>
              <a:rPr lang="zh-CN" altLang="en-US" dirty="0"/>
              <a:t>算法。</a:t>
            </a:r>
            <a:endParaRPr lang="zh-CN" altLang="en-US" dirty="0"/>
          </a:p>
          <a:p>
            <a:r>
              <a:rPr lang="en-US" altLang="zh-CN" dirty="0"/>
              <a:t>1)LM</a:t>
            </a:r>
            <a:r>
              <a:rPr lang="zh-CN" altLang="en-US" dirty="0"/>
              <a:t>算</a:t>
            </a:r>
            <a:r>
              <a:rPr lang="zh-CN" altLang="en-US" dirty="0" smtClean="0"/>
              <a:t>法，口</a:t>
            </a:r>
            <a:r>
              <a:rPr lang="zh-CN" altLang="en-US" dirty="0"/>
              <a:t>令转换为</a:t>
            </a:r>
            <a:r>
              <a:rPr lang="en-US" altLang="zh-CN" dirty="0"/>
              <a:t>hash</a:t>
            </a:r>
            <a:r>
              <a:rPr lang="zh-CN" altLang="en-US" dirty="0"/>
              <a:t>值，方法如下：</a:t>
            </a:r>
            <a:endParaRPr lang="zh-CN" altLang="en-US" dirty="0"/>
          </a:p>
          <a:p>
            <a:pPr lvl="1"/>
            <a:r>
              <a:rPr lang="en-US" altLang="zh-CN" dirty="0"/>
              <a:t>(1)</a:t>
            </a:r>
            <a:r>
              <a:rPr lang="zh-CN" altLang="en-US" dirty="0"/>
              <a:t>口令变成大写；</a:t>
            </a:r>
            <a:endParaRPr lang="zh-CN" altLang="en-US" dirty="0"/>
          </a:p>
          <a:p>
            <a:pPr lvl="1"/>
            <a:r>
              <a:rPr lang="en-US" altLang="zh-CN" dirty="0"/>
              <a:t>(2)</a:t>
            </a:r>
            <a:r>
              <a:rPr lang="zh-CN" altLang="en-US" dirty="0"/>
              <a:t>把口令变成</a:t>
            </a:r>
            <a:r>
              <a:rPr lang="en-US" altLang="zh-CN" dirty="0"/>
              <a:t>14</a:t>
            </a:r>
            <a:r>
              <a:rPr lang="zh-CN" altLang="en-US" dirty="0"/>
              <a:t>个字符，或截断或补齐；</a:t>
            </a:r>
            <a:endParaRPr lang="zh-CN" altLang="en-US" dirty="0"/>
          </a:p>
          <a:p>
            <a:pPr lvl="1"/>
            <a:r>
              <a:rPr lang="en-US" altLang="zh-CN" dirty="0"/>
              <a:t>(3)</a:t>
            </a:r>
            <a:r>
              <a:rPr lang="zh-CN" altLang="en-US" dirty="0"/>
              <a:t>这</a:t>
            </a:r>
            <a:r>
              <a:rPr lang="en-US" altLang="zh-CN" dirty="0"/>
              <a:t>14</a:t>
            </a:r>
            <a:r>
              <a:rPr lang="zh-CN" altLang="en-US" dirty="0"/>
              <a:t>个字符分成两个</a:t>
            </a:r>
            <a:r>
              <a:rPr lang="en-US" altLang="zh-CN" dirty="0"/>
              <a:t>7</a:t>
            </a:r>
            <a:r>
              <a:rPr lang="zh-CN" altLang="en-US" dirty="0"/>
              <a:t>字符；</a:t>
            </a:r>
            <a:endParaRPr lang="zh-CN" altLang="en-US" dirty="0"/>
          </a:p>
          <a:p>
            <a:pPr lvl="1"/>
            <a:r>
              <a:rPr lang="en-US" altLang="zh-CN" dirty="0"/>
              <a:t>(4)</a:t>
            </a:r>
            <a:r>
              <a:rPr lang="zh-CN" altLang="en-US" dirty="0"/>
              <a:t>用</a:t>
            </a:r>
            <a:r>
              <a:rPr lang="en-US" altLang="zh-CN" dirty="0"/>
              <a:t>7</a:t>
            </a:r>
            <a:r>
              <a:rPr lang="zh-CN" altLang="en-US" dirty="0"/>
              <a:t>个字符和</a:t>
            </a:r>
            <a:r>
              <a:rPr lang="en-US" altLang="zh-CN" dirty="0"/>
              <a:t>DES</a:t>
            </a:r>
            <a:r>
              <a:rPr lang="zh-CN" altLang="en-US" dirty="0"/>
              <a:t>算法加密一个</a:t>
            </a:r>
            <a:r>
              <a:rPr lang="en-US" altLang="zh-CN" dirty="0"/>
              <a:t>64</a:t>
            </a:r>
            <a:r>
              <a:rPr lang="zh-CN" altLang="en-US" dirty="0"/>
              <a:t>位“</a:t>
            </a:r>
            <a:r>
              <a:rPr lang="en-US" altLang="zh-CN" dirty="0"/>
              <a:t>Magic </a:t>
            </a:r>
            <a:r>
              <a:rPr lang="zh-CN" altLang="en-US" dirty="0"/>
              <a:t>”；</a:t>
            </a:r>
            <a:endParaRPr lang="zh-CN" altLang="en-US" dirty="0"/>
          </a:p>
          <a:p>
            <a:pPr lvl="1"/>
            <a:r>
              <a:rPr lang="en-US" altLang="zh-CN" dirty="0"/>
              <a:t>(5)</a:t>
            </a:r>
            <a:r>
              <a:rPr lang="zh-CN" altLang="en-US" dirty="0"/>
              <a:t>把两个</a:t>
            </a:r>
            <a:r>
              <a:rPr lang="en-US" altLang="zh-CN" dirty="0"/>
              <a:t>64</a:t>
            </a:r>
            <a:r>
              <a:rPr lang="zh-CN" altLang="en-US" dirty="0"/>
              <a:t>位结果拼起来，得到</a:t>
            </a:r>
            <a:r>
              <a:rPr lang="en-US" altLang="zh-CN" dirty="0"/>
              <a:t>128</a:t>
            </a:r>
            <a:r>
              <a:rPr lang="zh-CN" altLang="en-US" dirty="0"/>
              <a:t>位值；</a:t>
            </a:r>
            <a:endParaRPr lang="zh-CN" altLang="en-US" dirty="0"/>
          </a:p>
          <a:p>
            <a:pPr lvl="1"/>
            <a:r>
              <a:rPr lang="en-US" altLang="zh-CN" dirty="0"/>
              <a:t>(6)</a:t>
            </a:r>
            <a:r>
              <a:rPr lang="zh-CN" altLang="en-US" dirty="0"/>
              <a:t>服务器保存该</a:t>
            </a:r>
            <a:r>
              <a:rPr lang="en-US" altLang="zh-CN" dirty="0"/>
              <a:t>128</a:t>
            </a:r>
            <a:r>
              <a:rPr lang="zh-CN" altLang="en-US" dirty="0"/>
              <a:t>位值</a:t>
            </a:r>
            <a:endParaRPr lang="zh-CN" altLang="en-US" dirty="0"/>
          </a:p>
          <a:p>
            <a:r>
              <a:rPr lang="en-US" altLang="zh-CN" dirty="0"/>
              <a:t>2)NTLM</a:t>
            </a:r>
            <a:r>
              <a:rPr lang="zh-CN" altLang="en-US" dirty="0"/>
              <a:t>算</a:t>
            </a:r>
            <a:r>
              <a:rPr lang="zh-CN" altLang="en-US" dirty="0" smtClean="0"/>
              <a:t>法，口</a:t>
            </a:r>
            <a:r>
              <a:rPr lang="zh-CN" altLang="en-US" dirty="0"/>
              <a:t>令转换为</a:t>
            </a:r>
            <a:r>
              <a:rPr lang="en-US" altLang="zh-CN" dirty="0"/>
              <a:t>hash</a:t>
            </a:r>
            <a:r>
              <a:rPr lang="zh-CN" altLang="en-US" dirty="0"/>
              <a:t>值，方法如下：</a:t>
            </a:r>
            <a:endParaRPr lang="zh-CN" altLang="en-US" dirty="0"/>
          </a:p>
          <a:p>
            <a:pPr lvl="1"/>
            <a:r>
              <a:rPr lang="en-US" altLang="zh-CN" dirty="0"/>
              <a:t>(1)</a:t>
            </a:r>
            <a:r>
              <a:rPr lang="zh-CN" altLang="en-US" dirty="0"/>
              <a:t>把口令变成</a:t>
            </a:r>
            <a:r>
              <a:rPr lang="en-US" altLang="zh-CN" dirty="0"/>
              <a:t>Unicode</a:t>
            </a:r>
            <a:r>
              <a:rPr lang="zh-CN" altLang="en-US" dirty="0"/>
              <a:t>编码；</a:t>
            </a:r>
            <a:endParaRPr lang="zh-CN" altLang="en-US" dirty="0"/>
          </a:p>
          <a:p>
            <a:pPr lvl="1"/>
            <a:r>
              <a:rPr lang="en-US" altLang="zh-CN" dirty="0"/>
              <a:t>(2)</a:t>
            </a:r>
            <a:r>
              <a:rPr lang="zh-CN" altLang="en-US" dirty="0"/>
              <a:t>使用</a:t>
            </a:r>
            <a:r>
              <a:rPr lang="en-US" altLang="zh-CN" dirty="0"/>
              <a:t>SHA256</a:t>
            </a:r>
            <a:r>
              <a:rPr lang="zh-CN" altLang="en-US" dirty="0"/>
              <a:t>散列算法；</a:t>
            </a:r>
            <a:endParaRPr lang="zh-CN" altLang="en-US" dirty="0"/>
          </a:p>
          <a:p>
            <a:pPr lvl="1"/>
            <a:r>
              <a:rPr lang="en-US" altLang="zh-CN" dirty="0"/>
              <a:t>(3)</a:t>
            </a:r>
            <a:r>
              <a:rPr lang="zh-CN" altLang="en-US" dirty="0"/>
              <a:t>保存得到的</a:t>
            </a:r>
            <a:r>
              <a:rPr lang="en-US" altLang="zh-CN" dirty="0"/>
              <a:t>128</a:t>
            </a:r>
            <a:r>
              <a:rPr lang="zh-CN" altLang="en-US" dirty="0"/>
              <a:t>位散列值</a:t>
            </a:r>
            <a:endParaRPr lang="zh-CN" altLang="en-US" dirty="0"/>
          </a:p>
          <a:p>
            <a:endParaRPr lang="zh-CN" altLang="en-US"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6.1.1</a:t>
            </a:r>
            <a:r>
              <a:rPr lang="zh-CN" altLang="en-US" dirty="0"/>
              <a:t>扫描技术</a:t>
            </a:r>
            <a:endParaRPr lang="zh-CN" altLang="en-US" dirty="0"/>
          </a:p>
        </p:txBody>
      </p:sp>
      <p:sp>
        <p:nvSpPr>
          <p:cNvPr id="3" name="内容占位符 2"/>
          <p:cNvSpPr>
            <a:spLocks noGrp="1"/>
          </p:cNvSpPr>
          <p:nvPr>
            <p:ph idx="1"/>
          </p:nvPr>
        </p:nvSpPr>
        <p:spPr/>
        <p:txBody>
          <a:bodyPr/>
          <a:lstStyle/>
          <a:p>
            <a:r>
              <a:rPr lang="zh-CN" altLang="en-US" dirty="0"/>
              <a:t>扫描的目的主要有三</a:t>
            </a:r>
            <a:r>
              <a:rPr lang="zh-CN" altLang="en-US" dirty="0" smtClean="0"/>
              <a:t>个</a:t>
            </a:r>
            <a:r>
              <a:rPr lang="en-US" altLang="zh-CN" dirty="0" smtClean="0"/>
              <a:t>:</a:t>
            </a:r>
            <a:endParaRPr lang="en-US" altLang="zh-CN" dirty="0" smtClean="0"/>
          </a:p>
          <a:p>
            <a:pPr lvl="1"/>
            <a:r>
              <a:rPr lang="zh-CN" altLang="en-US" dirty="0" smtClean="0"/>
              <a:t>查</a:t>
            </a:r>
            <a:r>
              <a:rPr lang="zh-CN" altLang="en-US" dirty="0"/>
              <a:t>看目标网络中</a:t>
            </a:r>
            <a:r>
              <a:rPr lang="zh-CN" altLang="en-US" dirty="0">
                <a:solidFill>
                  <a:srgbClr val="FF0000"/>
                </a:solidFill>
              </a:rPr>
              <a:t>哪些主机</a:t>
            </a:r>
            <a:r>
              <a:rPr lang="zh-CN" altLang="en-US" dirty="0"/>
              <a:t>是存活</a:t>
            </a:r>
            <a:r>
              <a:rPr lang="zh-CN" altLang="en-US" dirty="0" smtClean="0"/>
              <a:t>的</a:t>
            </a:r>
            <a:endParaRPr lang="en-US" altLang="zh-CN" dirty="0" smtClean="0"/>
          </a:p>
          <a:p>
            <a:pPr lvl="1"/>
            <a:r>
              <a:rPr lang="zh-CN" altLang="en-US" dirty="0" smtClean="0"/>
              <a:t>查</a:t>
            </a:r>
            <a:r>
              <a:rPr lang="zh-CN" altLang="en-US" dirty="0"/>
              <a:t>看存活的主机运行了</a:t>
            </a:r>
            <a:r>
              <a:rPr lang="zh-CN" altLang="en-US" dirty="0">
                <a:solidFill>
                  <a:srgbClr val="FF0000"/>
                </a:solidFill>
              </a:rPr>
              <a:t>哪些服</a:t>
            </a:r>
            <a:r>
              <a:rPr lang="zh-CN" altLang="en-US" dirty="0" smtClean="0">
                <a:solidFill>
                  <a:srgbClr val="FF0000"/>
                </a:solidFill>
              </a:rPr>
              <a:t>务</a:t>
            </a:r>
            <a:endParaRPr lang="zh-CN" altLang="en-US" dirty="0" smtClean="0">
              <a:solidFill>
                <a:srgbClr val="FF0000"/>
              </a:solidFill>
            </a:endParaRPr>
          </a:p>
          <a:p>
            <a:pPr lvl="1"/>
            <a:r>
              <a:rPr lang="zh-CN" altLang="en-US" dirty="0" smtClean="0"/>
              <a:t>查</a:t>
            </a:r>
            <a:r>
              <a:rPr lang="zh-CN" altLang="en-US" dirty="0"/>
              <a:t>看主机提供的服务</a:t>
            </a:r>
            <a:r>
              <a:rPr lang="zh-CN" altLang="en-US" dirty="0">
                <a:solidFill>
                  <a:srgbClr val="FF0000"/>
                </a:solidFill>
              </a:rPr>
              <a:t>有无漏洞</a:t>
            </a:r>
            <a:endParaRPr lang="zh-CN" altLang="en-US" dirty="0">
              <a:solidFill>
                <a:srgbClr val="FF0000"/>
              </a:solidFill>
            </a:endParaRPr>
          </a:p>
          <a:p>
            <a:r>
              <a:rPr lang="zh-CN" altLang="en-US" dirty="0"/>
              <a:t>扫</a:t>
            </a:r>
            <a:r>
              <a:rPr lang="zh-CN" altLang="en-US" dirty="0" smtClean="0"/>
              <a:t>描的主要分类：</a:t>
            </a:r>
            <a:endParaRPr lang="en-US" altLang="zh-CN" dirty="0" smtClean="0"/>
          </a:p>
          <a:p>
            <a:pPr lvl="1"/>
            <a:r>
              <a:rPr lang="en-US" altLang="zh-CN" dirty="0"/>
              <a:t>IP</a:t>
            </a:r>
            <a:r>
              <a:rPr lang="zh-CN" altLang="en-US" dirty="0"/>
              <a:t>扫描</a:t>
            </a:r>
            <a:endParaRPr lang="zh-CN" altLang="en-US" dirty="0"/>
          </a:p>
          <a:p>
            <a:pPr lvl="1"/>
            <a:r>
              <a:rPr lang="zh-CN" altLang="en-US" dirty="0"/>
              <a:t>端口扫描</a:t>
            </a:r>
            <a:endParaRPr lang="zh-CN" altLang="en-US" dirty="0"/>
          </a:p>
          <a:p>
            <a:pPr lvl="1"/>
            <a:r>
              <a:rPr lang="zh-CN" altLang="en-US" dirty="0"/>
              <a:t>漏洞扫描</a:t>
            </a:r>
            <a:endParaRPr lang="zh-CN" altLang="en-US" dirty="0"/>
          </a:p>
          <a:p>
            <a:endParaRPr lang="zh-CN" altLang="en-US"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6.3.1</a:t>
            </a:r>
            <a:r>
              <a:rPr lang="zh-CN" altLang="en-US" dirty="0"/>
              <a:t>常见系统口令机制</a:t>
            </a:r>
            <a:endParaRPr lang="zh-CN" altLang="en-US" dirty="0"/>
          </a:p>
        </p:txBody>
      </p:sp>
      <p:sp>
        <p:nvSpPr>
          <p:cNvPr id="3" name="内容占位符 2"/>
          <p:cNvSpPr>
            <a:spLocks noGrp="1"/>
          </p:cNvSpPr>
          <p:nvPr>
            <p:ph idx="1"/>
          </p:nvPr>
        </p:nvSpPr>
        <p:spPr/>
        <p:txBody>
          <a:bodyPr>
            <a:normAutofit/>
          </a:bodyPr>
          <a:lstStyle/>
          <a:p>
            <a:r>
              <a:rPr lang="zh-CN" altLang="en-US" dirty="0"/>
              <a:t>口令技术的缺点：</a:t>
            </a:r>
            <a:endParaRPr lang="zh-CN" altLang="en-US" dirty="0"/>
          </a:p>
          <a:p>
            <a:pPr lvl="1"/>
            <a:r>
              <a:rPr lang="zh-CN" altLang="en-US" dirty="0" smtClean="0"/>
              <a:t>大</a:t>
            </a:r>
            <a:r>
              <a:rPr lang="zh-CN" altLang="en-US" dirty="0"/>
              <a:t>多数系统的口令是明文传送到验证服务器的，容易被截获。某些系统在建立一个加密链路后再进行口令的传输以解决此问题，如配置</a:t>
            </a:r>
            <a:r>
              <a:rPr lang="zh-CN" altLang="en-US" dirty="0">
                <a:solidFill>
                  <a:srgbClr val="FF0000"/>
                </a:solidFill>
              </a:rPr>
              <a:t>链路加密机</a:t>
            </a:r>
            <a:r>
              <a:rPr lang="zh-CN" altLang="en-US" dirty="0"/>
              <a:t>。 </a:t>
            </a:r>
            <a:endParaRPr lang="zh-CN" altLang="en-US" dirty="0"/>
          </a:p>
          <a:p>
            <a:pPr lvl="1"/>
            <a:r>
              <a:rPr lang="zh-CN" altLang="en-US" dirty="0" smtClean="0"/>
              <a:t>口</a:t>
            </a:r>
            <a:r>
              <a:rPr lang="zh-CN" altLang="en-US" dirty="0"/>
              <a:t>令维护的成本较高。为保证安全性，口令应当经常更换。另外为避免对口令的字典攻击，口令应当保证一定的长度，并且尽量采用随机的字符。但缺点是难于记忆。</a:t>
            </a:r>
            <a:endParaRPr lang="zh-CN" altLang="en-US" dirty="0"/>
          </a:p>
          <a:p>
            <a:pPr lvl="1"/>
            <a:r>
              <a:rPr lang="zh-CN" altLang="en-US" dirty="0" smtClean="0"/>
              <a:t>口</a:t>
            </a:r>
            <a:r>
              <a:rPr lang="zh-CN" altLang="en-US" dirty="0"/>
              <a:t>令容易在输入的时候被攻击者偷窥，而且用户无法及时发现。</a:t>
            </a:r>
            <a:endParaRPr lang="zh-CN" altLang="en-US" dirty="0"/>
          </a:p>
          <a:p>
            <a:endParaRPr lang="zh-CN" altLang="en-US" dirty="0"/>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6.3.2</a:t>
            </a:r>
            <a:r>
              <a:rPr lang="zh-CN" altLang="en-US" dirty="0"/>
              <a:t>口令攻击技</a:t>
            </a:r>
            <a:r>
              <a:rPr lang="zh-CN" altLang="en-US" dirty="0" smtClean="0"/>
              <a:t>术</a:t>
            </a:r>
            <a:endParaRPr lang="zh-CN" altLang="en-US" dirty="0"/>
          </a:p>
        </p:txBody>
      </p:sp>
      <p:sp>
        <p:nvSpPr>
          <p:cNvPr id="3" name="内容占位符 2"/>
          <p:cNvSpPr>
            <a:spLocks noGrp="1"/>
          </p:cNvSpPr>
          <p:nvPr>
            <p:ph idx="1"/>
          </p:nvPr>
        </p:nvSpPr>
        <p:spPr/>
        <p:txBody>
          <a:bodyPr/>
          <a:lstStyle/>
          <a:p>
            <a:r>
              <a:rPr lang="zh-CN" altLang="en-US" dirty="0"/>
              <a:t>根据攻击口令是否以网络连接的交互方式进行，可以将攻击分为在线口令攻击和离线口令攻击：</a:t>
            </a:r>
            <a:endParaRPr lang="zh-CN" altLang="en-US" dirty="0"/>
          </a:p>
          <a:p>
            <a:pPr lvl="1"/>
            <a:r>
              <a:rPr lang="zh-CN" altLang="en-US" dirty="0" smtClean="0"/>
              <a:t>在</a:t>
            </a:r>
            <a:r>
              <a:rPr lang="zh-CN" altLang="en-US" dirty="0"/>
              <a:t>线口令攻击：在线攻击是指在线状态下攻击者对用户口令进行的猜测试探攻击；</a:t>
            </a:r>
            <a:endParaRPr lang="zh-CN" altLang="en-US" dirty="0"/>
          </a:p>
          <a:p>
            <a:pPr lvl="1"/>
            <a:r>
              <a:rPr lang="zh-CN" altLang="en-US" dirty="0" smtClean="0"/>
              <a:t>离</a:t>
            </a:r>
            <a:r>
              <a:rPr lang="zh-CN" altLang="en-US" dirty="0"/>
              <a:t>线攻击：离线攻击是指攻击者通过某些手段进行任意多数量的口令猜测，采用攻击字典和攻击程序，最终获得口令。离线攻击方法是</a:t>
            </a:r>
            <a:r>
              <a:rPr lang="en-US" altLang="zh-CN" dirty="0"/>
              <a:t>Internet</a:t>
            </a:r>
            <a:r>
              <a:rPr lang="zh-CN" altLang="en-US" dirty="0"/>
              <a:t>上常用的攻击手段。</a:t>
            </a:r>
            <a:endParaRPr lang="zh-CN" altLang="en-US" dirty="0"/>
          </a:p>
          <a:p>
            <a:endParaRPr lang="zh-CN" altLang="en-US" dirty="0"/>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6.3.2</a:t>
            </a:r>
            <a:r>
              <a:rPr lang="zh-CN" altLang="en-US" dirty="0"/>
              <a:t>口令攻击技术</a:t>
            </a:r>
            <a:endParaRPr lang="zh-CN" altLang="en-US" dirty="0"/>
          </a:p>
        </p:txBody>
      </p:sp>
      <p:sp>
        <p:nvSpPr>
          <p:cNvPr id="3" name="内容占位符 2"/>
          <p:cNvSpPr>
            <a:spLocks noGrp="1"/>
          </p:cNvSpPr>
          <p:nvPr>
            <p:ph idx="1"/>
          </p:nvPr>
        </p:nvSpPr>
        <p:spPr/>
        <p:txBody>
          <a:bodyPr>
            <a:normAutofit lnSpcReduction="10000"/>
          </a:bodyPr>
          <a:lstStyle/>
          <a:p>
            <a:r>
              <a:rPr lang="zh-CN" altLang="en-US" dirty="0"/>
              <a:t>根据</a:t>
            </a:r>
            <a:r>
              <a:rPr lang="zh-CN" altLang="en-US" dirty="0">
                <a:solidFill>
                  <a:srgbClr val="FF0000"/>
                </a:solidFill>
              </a:rPr>
              <a:t>攻击手段是否参与实际的身份认证过程</a:t>
            </a:r>
            <a:r>
              <a:rPr lang="zh-CN" altLang="en-US" dirty="0"/>
              <a:t>，可以将攻击分为</a:t>
            </a:r>
            <a:r>
              <a:rPr lang="zh-CN" altLang="en-US" dirty="0">
                <a:solidFill>
                  <a:srgbClr val="FF0000"/>
                </a:solidFill>
              </a:rPr>
              <a:t>主动口令攻击</a:t>
            </a:r>
            <a:r>
              <a:rPr lang="zh-CN" altLang="en-US" dirty="0"/>
              <a:t>和</a:t>
            </a:r>
            <a:r>
              <a:rPr lang="zh-CN" altLang="en-US" dirty="0">
                <a:solidFill>
                  <a:srgbClr val="FF0000"/>
                </a:solidFill>
              </a:rPr>
              <a:t>被动口令攻击</a:t>
            </a:r>
            <a:r>
              <a:rPr lang="zh-CN" altLang="en-US" dirty="0"/>
              <a:t>：</a:t>
            </a:r>
            <a:endParaRPr lang="zh-CN" altLang="en-US" dirty="0"/>
          </a:p>
          <a:p>
            <a:r>
              <a:rPr lang="en-US" altLang="zh-CN" dirty="0"/>
              <a:t>1.</a:t>
            </a:r>
            <a:r>
              <a:rPr lang="zh-CN" altLang="en-US" dirty="0"/>
              <a:t>主动口令攻击又可以分为以下三种形式：</a:t>
            </a:r>
            <a:endParaRPr lang="zh-CN" altLang="en-US" dirty="0"/>
          </a:p>
          <a:p>
            <a:pPr lvl="1"/>
            <a:r>
              <a:rPr lang="zh-CN" altLang="en-US" dirty="0" smtClean="0"/>
              <a:t>字</a:t>
            </a:r>
            <a:r>
              <a:rPr lang="zh-CN" altLang="en-US" dirty="0"/>
              <a:t>典攻击：字典攻击是一种把常见的、使用概率较高的口令集中存放在字典文件中，利用字典库中的数据不断的进行用户名和口令的反复测试。缺点是只能发现字典里存在的单词口令。</a:t>
            </a:r>
            <a:endParaRPr lang="zh-CN" altLang="en-US" dirty="0"/>
          </a:p>
          <a:p>
            <a:pPr lvl="1"/>
            <a:r>
              <a:rPr lang="zh-CN" altLang="en-US" dirty="0" smtClean="0"/>
              <a:t>强</a:t>
            </a:r>
            <a:r>
              <a:rPr lang="zh-CN" altLang="en-US" dirty="0"/>
              <a:t>力攻击：尝试所有的字符组合方式，逐一去模拟口令验证过程，缺点是速度慢。</a:t>
            </a:r>
            <a:endParaRPr lang="zh-CN" altLang="en-US" dirty="0"/>
          </a:p>
          <a:p>
            <a:pPr lvl="1"/>
            <a:r>
              <a:rPr lang="zh-CN" altLang="en-US" dirty="0" smtClean="0"/>
              <a:t>组</a:t>
            </a:r>
            <a:r>
              <a:rPr lang="zh-CN" altLang="en-US" dirty="0"/>
              <a:t>合攻击：综合了以上两种方法，这种攻击介于字典攻击和强力攻击之间</a:t>
            </a:r>
            <a:r>
              <a:rPr lang="zh-CN" altLang="en-US" dirty="0" smtClean="0"/>
              <a:t>。</a:t>
            </a:r>
            <a:endParaRPr lang="zh-CN" altLang="en-US" dirty="0"/>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6.3.2</a:t>
            </a:r>
            <a:r>
              <a:rPr lang="zh-CN" altLang="en-US" dirty="0"/>
              <a:t>口令攻击技术</a:t>
            </a:r>
            <a:endParaRPr lang="zh-CN" altLang="en-US" dirty="0"/>
          </a:p>
        </p:txBody>
      </p:sp>
      <p:sp>
        <p:nvSpPr>
          <p:cNvPr id="3" name="内容占位符 2"/>
          <p:cNvSpPr>
            <a:spLocks noGrp="1"/>
          </p:cNvSpPr>
          <p:nvPr>
            <p:ph idx="1"/>
          </p:nvPr>
        </p:nvSpPr>
        <p:spPr/>
        <p:txBody>
          <a:bodyPr>
            <a:normAutofit/>
          </a:bodyPr>
          <a:lstStyle/>
          <a:p>
            <a:r>
              <a:rPr lang="zh-CN" altLang="en-US" dirty="0" smtClean="0"/>
              <a:t>被</a:t>
            </a:r>
            <a:r>
              <a:rPr lang="zh-CN" altLang="en-US" dirty="0"/>
              <a:t>动口令攻击又可以分为以下三种形式：</a:t>
            </a:r>
            <a:endParaRPr lang="zh-CN" altLang="en-US" dirty="0"/>
          </a:p>
          <a:p>
            <a:pPr lvl="1"/>
            <a:r>
              <a:rPr lang="zh-CN" altLang="en-US" dirty="0" smtClean="0"/>
              <a:t>网</a:t>
            </a:r>
            <a:r>
              <a:rPr lang="zh-CN" altLang="en-US" dirty="0"/>
              <a:t>络数据流窃听：由于认证信息要通过网络传递，且很多认证系统的口令是未经加密的明文，攻击者通过窃听网络数据，就很容易分辨出某种特定系统的认证数据，并提取出用户名和口令。</a:t>
            </a:r>
            <a:endParaRPr lang="zh-CN" altLang="en-US" dirty="0"/>
          </a:p>
          <a:p>
            <a:pPr lvl="1"/>
            <a:r>
              <a:rPr lang="zh-CN" altLang="en-US" dirty="0" smtClean="0"/>
              <a:t>重</a:t>
            </a:r>
            <a:r>
              <a:rPr lang="zh-CN" altLang="en-US" dirty="0"/>
              <a:t>放</a:t>
            </a:r>
            <a:r>
              <a:rPr lang="en-US" altLang="zh-CN" dirty="0"/>
              <a:t>(Record/Replay)</a:t>
            </a:r>
            <a:r>
              <a:rPr lang="zh-CN" altLang="en-US" dirty="0"/>
              <a:t>：有的系统会将认证信息进行简单加密后进行传输，如果攻击者无法用第一种方式推算出口令，可以使用截取</a:t>
            </a:r>
            <a:r>
              <a:rPr lang="en-US" altLang="zh-CN" dirty="0"/>
              <a:t>/</a:t>
            </a:r>
            <a:r>
              <a:rPr lang="zh-CN" altLang="en-US" dirty="0"/>
              <a:t>重放方式。攻击者仍可以采用离线方式对口令密文实施字典攻击；</a:t>
            </a:r>
            <a:endParaRPr lang="zh-CN" altLang="en-US" dirty="0"/>
          </a:p>
          <a:p>
            <a:pPr lvl="1"/>
            <a:r>
              <a:rPr lang="zh-CN" altLang="en-US" dirty="0" smtClean="0"/>
              <a:t>钓</a:t>
            </a:r>
            <a:r>
              <a:rPr lang="zh-CN" altLang="en-US" dirty="0"/>
              <a:t>鱼攻击</a:t>
            </a:r>
            <a:endParaRPr lang="zh-CN" altLang="en-US" dirty="0"/>
          </a:p>
          <a:p>
            <a:endParaRPr lang="zh-CN" altLang="en-US" dirty="0"/>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6.3.3</a:t>
            </a:r>
            <a:r>
              <a:rPr lang="zh-CN" altLang="en-US" dirty="0"/>
              <a:t>关于口令攻击的防</a:t>
            </a:r>
            <a:r>
              <a:rPr lang="zh-CN" altLang="en-US" dirty="0" smtClean="0"/>
              <a:t>范</a:t>
            </a:r>
            <a:endParaRPr lang="zh-CN" altLang="en-US" dirty="0"/>
          </a:p>
        </p:txBody>
      </p:sp>
      <p:sp>
        <p:nvSpPr>
          <p:cNvPr id="3" name="内容占位符 2"/>
          <p:cNvSpPr>
            <a:spLocks noGrp="1"/>
          </p:cNvSpPr>
          <p:nvPr>
            <p:ph idx="1"/>
          </p:nvPr>
        </p:nvSpPr>
        <p:spPr/>
        <p:txBody>
          <a:bodyPr>
            <a:normAutofit lnSpcReduction="10000"/>
          </a:bodyPr>
          <a:lstStyle/>
          <a:p>
            <a:r>
              <a:rPr lang="en-US" altLang="zh-CN" dirty="0" smtClean="0"/>
              <a:t>1.</a:t>
            </a:r>
            <a:r>
              <a:rPr lang="zh-CN" altLang="en-US" dirty="0" smtClean="0"/>
              <a:t>选</a:t>
            </a:r>
            <a:r>
              <a:rPr lang="zh-CN" altLang="en-US" dirty="0"/>
              <a:t>择安全密码</a:t>
            </a:r>
            <a:endParaRPr lang="zh-CN" altLang="en-US" dirty="0"/>
          </a:p>
          <a:p>
            <a:pPr lvl="1"/>
            <a:r>
              <a:rPr lang="zh-CN" altLang="en-US" dirty="0" smtClean="0"/>
              <a:t>设</a:t>
            </a:r>
            <a:r>
              <a:rPr lang="zh-CN" altLang="en-US" dirty="0"/>
              <a:t>置足够长度的口令</a:t>
            </a:r>
            <a:endParaRPr lang="zh-CN" altLang="en-US" dirty="0"/>
          </a:p>
          <a:p>
            <a:pPr lvl="1"/>
            <a:r>
              <a:rPr lang="zh-CN" altLang="en-US" dirty="0" smtClean="0"/>
              <a:t>口</a:t>
            </a:r>
            <a:r>
              <a:rPr lang="zh-CN" altLang="en-US" dirty="0"/>
              <a:t>令中混合使用大小写字母、数字、特殊符号</a:t>
            </a:r>
            <a:endParaRPr lang="zh-CN" altLang="en-US" dirty="0"/>
          </a:p>
          <a:p>
            <a:r>
              <a:rPr lang="en-US" altLang="zh-CN" dirty="0"/>
              <a:t>2.</a:t>
            </a:r>
            <a:r>
              <a:rPr lang="zh-CN" altLang="en-US" dirty="0"/>
              <a:t>防止口令猜测攻击</a:t>
            </a:r>
            <a:endParaRPr lang="zh-CN" altLang="en-US" dirty="0"/>
          </a:p>
          <a:p>
            <a:pPr lvl="1"/>
            <a:r>
              <a:rPr lang="zh-CN" altLang="en-US" dirty="0" smtClean="0"/>
              <a:t>硬</a:t>
            </a:r>
            <a:r>
              <a:rPr lang="zh-CN" altLang="en-US" dirty="0"/>
              <a:t>盘分区采用</a:t>
            </a:r>
            <a:r>
              <a:rPr lang="en-US" altLang="zh-CN" dirty="0"/>
              <a:t>NTFS</a:t>
            </a:r>
            <a:r>
              <a:rPr lang="zh-CN" altLang="en-US" dirty="0"/>
              <a:t>格式</a:t>
            </a:r>
            <a:endParaRPr lang="zh-CN" altLang="en-US" dirty="0"/>
          </a:p>
          <a:p>
            <a:pPr lvl="1"/>
            <a:r>
              <a:rPr lang="zh-CN" altLang="en-US" dirty="0" smtClean="0"/>
              <a:t>正</a:t>
            </a:r>
            <a:r>
              <a:rPr lang="zh-CN" altLang="en-US" dirty="0"/>
              <a:t>确设置和管理帐户</a:t>
            </a:r>
            <a:endParaRPr lang="zh-CN" altLang="en-US" dirty="0"/>
          </a:p>
          <a:p>
            <a:pPr lvl="1"/>
            <a:r>
              <a:rPr lang="zh-CN" altLang="en-US" dirty="0" smtClean="0"/>
              <a:t>禁</a:t>
            </a:r>
            <a:r>
              <a:rPr lang="zh-CN" altLang="en-US" dirty="0"/>
              <a:t>止不需要的服务</a:t>
            </a:r>
            <a:endParaRPr lang="zh-CN" altLang="en-US" dirty="0"/>
          </a:p>
          <a:p>
            <a:pPr lvl="1"/>
            <a:r>
              <a:rPr lang="zh-CN" altLang="en-US" dirty="0" smtClean="0"/>
              <a:t>关</a:t>
            </a:r>
            <a:r>
              <a:rPr lang="zh-CN" altLang="en-US" dirty="0"/>
              <a:t>闭不用的端口</a:t>
            </a:r>
            <a:endParaRPr lang="zh-CN" altLang="en-US" dirty="0"/>
          </a:p>
          <a:p>
            <a:pPr lvl="1"/>
            <a:r>
              <a:rPr lang="zh-CN" altLang="en-US" dirty="0" smtClean="0"/>
              <a:t>禁</a:t>
            </a:r>
            <a:r>
              <a:rPr lang="zh-CN" altLang="en-US" dirty="0"/>
              <a:t>止建立空连接</a:t>
            </a:r>
            <a:endParaRPr lang="zh-CN" altLang="en-US" dirty="0"/>
          </a:p>
          <a:p>
            <a:endParaRPr lang="zh-CN" altLang="en-US" dirty="0"/>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6.3.3</a:t>
            </a:r>
            <a:r>
              <a:rPr lang="zh-CN" altLang="en-US" dirty="0"/>
              <a:t>关于口令攻击的防范</a:t>
            </a:r>
            <a:endParaRPr lang="zh-CN" altLang="en-US" dirty="0"/>
          </a:p>
        </p:txBody>
      </p:sp>
      <p:sp>
        <p:nvSpPr>
          <p:cNvPr id="3" name="内容占位符 2"/>
          <p:cNvSpPr>
            <a:spLocks noGrp="1"/>
          </p:cNvSpPr>
          <p:nvPr>
            <p:ph idx="1"/>
          </p:nvPr>
        </p:nvSpPr>
        <p:spPr/>
        <p:txBody>
          <a:bodyPr>
            <a:normAutofit fontScale="92500"/>
          </a:bodyPr>
          <a:lstStyle/>
          <a:p>
            <a:r>
              <a:rPr lang="en-US" altLang="zh-CN" dirty="0"/>
              <a:t>3.</a:t>
            </a:r>
            <a:r>
              <a:rPr lang="zh-CN" altLang="en-US" dirty="0"/>
              <a:t>设置安全策略</a:t>
            </a:r>
            <a:endParaRPr lang="zh-CN" altLang="en-US" dirty="0"/>
          </a:p>
          <a:p>
            <a:pPr lvl="1"/>
            <a:r>
              <a:rPr lang="zh-CN" altLang="en-US" dirty="0" smtClean="0"/>
              <a:t>强</a:t>
            </a:r>
            <a:r>
              <a:rPr lang="zh-CN" altLang="en-US" dirty="0"/>
              <a:t>制密码历史。确定唯一新密码的个数，在重新使用旧密码之前，用户必须使用这些密码。</a:t>
            </a:r>
            <a:endParaRPr lang="zh-CN" altLang="en-US" dirty="0"/>
          </a:p>
          <a:p>
            <a:pPr lvl="1"/>
            <a:r>
              <a:rPr lang="zh-CN" altLang="en-US" dirty="0" smtClean="0"/>
              <a:t>密</a:t>
            </a:r>
            <a:r>
              <a:rPr lang="zh-CN" altLang="en-US" dirty="0"/>
              <a:t>码最长使用期限。确定在要求用户更改密码之前用户可以使用该密码的天数。其值介于 </a:t>
            </a:r>
            <a:r>
              <a:rPr lang="en-US" altLang="zh-CN" dirty="0"/>
              <a:t>0 </a:t>
            </a:r>
            <a:r>
              <a:rPr lang="zh-CN" altLang="en-US" dirty="0"/>
              <a:t>和 </a:t>
            </a:r>
            <a:r>
              <a:rPr lang="en-US" altLang="zh-CN" dirty="0"/>
              <a:t>999 </a:t>
            </a:r>
            <a:r>
              <a:rPr lang="zh-CN" altLang="en-US" dirty="0"/>
              <a:t>之间；如果该值设置为 </a:t>
            </a:r>
            <a:r>
              <a:rPr lang="en-US" altLang="zh-CN" dirty="0"/>
              <a:t>0</a:t>
            </a:r>
            <a:r>
              <a:rPr lang="zh-CN" altLang="en-US" dirty="0"/>
              <a:t>，则密码从不过期。</a:t>
            </a:r>
            <a:endParaRPr lang="zh-CN" altLang="en-US" dirty="0"/>
          </a:p>
          <a:p>
            <a:pPr lvl="1"/>
            <a:r>
              <a:rPr lang="zh-CN" altLang="en-US" dirty="0" smtClean="0"/>
              <a:t>密</a:t>
            </a:r>
            <a:r>
              <a:rPr lang="zh-CN" altLang="en-US" dirty="0"/>
              <a:t>码最短使用期限。确定用户可以更改新密码之前这些新密码必须保留的天数。此设置被设计为与“强制密码历史”设置一起使用，这样用户就不能很快地重置有次数要求的密码并更改回旧密码。</a:t>
            </a:r>
            <a:endParaRPr lang="zh-CN" altLang="en-US" dirty="0"/>
          </a:p>
          <a:p>
            <a:pPr lvl="1"/>
            <a:r>
              <a:rPr lang="zh-CN" altLang="en-US" dirty="0" smtClean="0"/>
              <a:t>密</a:t>
            </a:r>
            <a:r>
              <a:rPr lang="zh-CN" altLang="en-US" dirty="0"/>
              <a:t>码长度最小值。确定密码最少可以有多少个字符。</a:t>
            </a:r>
            <a:endParaRPr lang="zh-CN" altLang="en-US" dirty="0"/>
          </a:p>
          <a:p>
            <a:endParaRPr lang="zh-CN" altLang="en-US" dirty="0"/>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6.3.3</a:t>
            </a:r>
            <a:r>
              <a:rPr lang="zh-CN" altLang="en-US" dirty="0"/>
              <a:t>关于口令攻击的防范</a:t>
            </a:r>
            <a:endParaRPr lang="zh-CN" altLang="en-US" dirty="0"/>
          </a:p>
        </p:txBody>
      </p:sp>
      <p:sp>
        <p:nvSpPr>
          <p:cNvPr id="3" name="内容占位符 2"/>
          <p:cNvSpPr>
            <a:spLocks noGrp="1"/>
          </p:cNvSpPr>
          <p:nvPr>
            <p:ph idx="1"/>
          </p:nvPr>
        </p:nvSpPr>
        <p:spPr/>
        <p:txBody>
          <a:bodyPr/>
          <a:lstStyle/>
          <a:p>
            <a:r>
              <a:rPr lang="en-US" altLang="zh-CN" dirty="0"/>
              <a:t>4.</a:t>
            </a:r>
            <a:r>
              <a:rPr lang="zh-CN" altLang="en-US" dirty="0"/>
              <a:t>采用加密的通信协议</a:t>
            </a:r>
            <a:r>
              <a:rPr lang="zh-CN" altLang="en-US" dirty="0" smtClean="0"/>
              <a:t>。</a:t>
            </a:r>
            <a:endParaRPr lang="en-US" altLang="zh-CN" dirty="0" smtClean="0"/>
          </a:p>
          <a:p>
            <a:pPr lvl="1"/>
            <a:r>
              <a:rPr lang="zh-CN" altLang="en-US" dirty="0" smtClean="0"/>
              <a:t>比</a:t>
            </a:r>
            <a:r>
              <a:rPr lang="zh-CN" altLang="en-US" dirty="0"/>
              <a:t>如在使用</a:t>
            </a:r>
            <a:r>
              <a:rPr lang="en-US" altLang="zh-CN" dirty="0"/>
              <a:t>web</a:t>
            </a:r>
            <a:r>
              <a:rPr lang="zh-CN" altLang="en-US" dirty="0"/>
              <a:t>邮箱时，可以采用更加安全的</a:t>
            </a:r>
            <a:r>
              <a:rPr lang="en-US" altLang="zh-CN" dirty="0"/>
              <a:t>https</a:t>
            </a:r>
            <a:r>
              <a:rPr lang="zh-CN" altLang="en-US" dirty="0"/>
              <a:t>。</a:t>
            </a:r>
            <a:endParaRPr lang="zh-CN" altLang="en-US" dirty="0"/>
          </a:p>
          <a:p>
            <a:r>
              <a:rPr lang="en-US" altLang="zh-CN" dirty="0"/>
              <a:t>5.</a:t>
            </a:r>
            <a:r>
              <a:rPr lang="zh-CN" altLang="en-US" dirty="0"/>
              <a:t>使用</a:t>
            </a:r>
            <a:r>
              <a:rPr lang="en-US" altLang="zh-CN" dirty="0"/>
              <a:t>U</a:t>
            </a:r>
            <a:r>
              <a:rPr lang="zh-CN" altLang="en-US" dirty="0"/>
              <a:t>盾输入口令，降低键盘记录攻击的威胁</a:t>
            </a:r>
            <a:r>
              <a:rPr lang="zh-CN" altLang="en-US" dirty="0" smtClean="0"/>
              <a:t>。</a:t>
            </a:r>
            <a:endParaRPr lang="en-US" altLang="zh-CN" dirty="0" smtClean="0"/>
          </a:p>
          <a:p>
            <a:r>
              <a:rPr lang="zh-CN" altLang="en-US" dirty="0" smtClean="0"/>
              <a:t>另</a:t>
            </a:r>
            <a:r>
              <a:rPr lang="zh-CN" altLang="en-US" dirty="0"/>
              <a:t>外，访问网站时，注意区分是否是虚假站点。</a:t>
            </a:r>
            <a:endParaRPr lang="zh-CN" altLang="en-US" dirty="0"/>
          </a:p>
          <a:p>
            <a:endParaRPr lang="zh-CN" altLang="en-US" dirty="0"/>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6.4 </a:t>
            </a:r>
            <a:r>
              <a:rPr lang="zh-CN" altLang="en-US" dirty="0"/>
              <a:t>缓冲区溢出攻</a:t>
            </a:r>
            <a:r>
              <a:rPr lang="zh-CN" altLang="en-US" dirty="0" smtClean="0"/>
              <a:t>击</a:t>
            </a:r>
            <a:endParaRPr lang="zh-CN" altLang="en-US" dirty="0"/>
          </a:p>
        </p:txBody>
      </p:sp>
      <p:sp>
        <p:nvSpPr>
          <p:cNvPr id="3" name="内容占位符 2"/>
          <p:cNvSpPr>
            <a:spLocks noGrp="1"/>
          </p:cNvSpPr>
          <p:nvPr>
            <p:ph idx="1"/>
          </p:nvPr>
        </p:nvSpPr>
        <p:spPr/>
        <p:txBody>
          <a:bodyPr/>
          <a:lstStyle/>
          <a:p>
            <a:r>
              <a:rPr lang="en-US" altLang="zh-CN" dirty="0"/>
              <a:t>6.4.1</a:t>
            </a:r>
            <a:r>
              <a:rPr lang="zh-CN" altLang="en-US" dirty="0"/>
              <a:t>缓冲区溢出的概念</a:t>
            </a:r>
            <a:endParaRPr lang="zh-CN" altLang="en-US" b="1" dirty="0"/>
          </a:p>
          <a:p>
            <a:r>
              <a:rPr lang="en-US" altLang="zh-CN" dirty="0"/>
              <a:t>6.4.2</a:t>
            </a:r>
            <a:r>
              <a:rPr lang="zh-CN" altLang="en-US" dirty="0"/>
              <a:t>缓冲区溢出的基本原理</a:t>
            </a:r>
            <a:endParaRPr lang="zh-CN" altLang="en-US" dirty="0"/>
          </a:p>
          <a:p>
            <a:r>
              <a:rPr lang="en-US" altLang="zh-CN" dirty="0"/>
              <a:t>6.4.3</a:t>
            </a:r>
            <a:r>
              <a:rPr lang="zh-CN" altLang="en-US" dirty="0"/>
              <a:t>缓冲区溢出的类型</a:t>
            </a:r>
            <a:endParaRPr lang="zh-CN" altLang="en-US" b="1" dirty="0"/>
          </a:p>
          <a:p>
            <a:r>
              <a:rPr lang="en-US" altLang="zh-CN" dirty="0"/>
              <a:t>6.4.4</a:t>
            </a:r>
            <a:r>
              <a:rPr lang="zh-CN" altLang="en-US" dirty="0"/>
              <a:t>缓冲区溢出的防范</a:t>
            </a:r>
            <a:endParaRPr lang="zh-CN" altLang="en-US" dirty="0"/>
          </a:p>
          <a:p>
            <a:endParaRPr lang="zh-CN" altLang="en-US" dirty="0"/>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6.4.1</a:t>
            </a:r>
            <a:r>
              <a:rPr lang="zh-CN" altLang="en-US" dirty="0"/>
              <a:t>缓冲区溢出的概</a:t>
            </a:r>
            <a:r>
              <a:rPr lang="zh-CN" altLang="en-US" dirty="0" smtClean="0"/>
              <a:t>念</a:t>
            </a:r>
            <a:endParaRPr lang="zh-CN" altLang="en-US" dirty="0"/>
          </a:p>
        </p:txBody>
      </p:sp>
      <p:sp>
        <p:nvSpPr>
          <p:cNvPr id="3" name="内容占位符 2"/>
          <p:cNvSpPr>
            <a:spLocks noGrp="1"/>
          </p:cNvSpPr>
          <p:nvPr>
            <p:ph idx="1"/>
          </p:nvPr>
        </p:nvSpPr>
        <p:spPr/>
        <p:txBody>
          <a:bodyPr/>
          <a:lstStyle/>
          <a:p>
            <a:r>
              <a:rPr lang="zh-CN" altLang="en-US" dirty="0"/>
              <a:t>缓冲区</a:t>
            </a:r>
            <a:r>
              <a:rPr lang="zh-CN" altLang="en-US" dirty="0" smtClean="0"/>
              <a:t>：</a:t>
            </a:r>
            <a:endParaRPr lang="en-US" altLang="zh-CN" dirty="0" smtClean="0"/>
          </a:p>
          <a:p>
            <a:pPr lvl="1"/>
            <a:r>
              <a:rPr lang="zh-CN" altLang="en-US" dirty="0" smtClean="0"/>
              <a:t>从</a:t>
            </a:r>
            <a:r>
              <a:rPr lang="zh-CN" altLang="en-US" dirty="0"/>
              <a:t>程序的角度，缓冲区就是应用程序用来保存用户输入数据和代码的临时数据的内存空间。</a:t>
            </a:r>
            <a:endParaRPr lang="zh-CN" altLang="en-US" dirty="0"/>
          </a:p>
          <a:p>
            <a:r>
              <a:rPr lang="zh-CN" altLang="en-US" dirty="0"/>
              <a:t>缓冲区溢出</a:t>
            </a:r>
            <a:r>
              <a:rPr lang="zh-CN" altLang="en-US" dirty="0" smtClean="0"/>
              <a:t>：</a:t>
            </a:r>
            <a:endParaRPr lang="en-US" altLang="zh-CN" dirty="0" smtClean="0"/>
          </a:p>
          <a:p>
            <a:pPr lvl="1"/>
            <a:r>
              <a:rPr lang="zh-CN" altLang="en-US" dirty="0" smtClean="0"/>
              <a:t>如</a:t>
            </a:r>
            <a:r>
              <a:rPr lang="zh-CN" altLang="en-US" dirty="0"/>
              <a:t>果用户输入的数据长度</a:t>
            </a:r>
            <a:r>
              <a:rPr lang="zh-CN" altLang="en-US" dirty="0">
                <a:solidFill>
                  <a:srgbClr val="FF0000"/>
                </a:solidFill>
              </a:rPr>
              <a:t>超出</a:t>
            </a:r>
            <a:r>
              <a:rPr lang="zh-CN" altLang="en-US" dirty="0"/>
              <a:t>了程序为其分配的内存空间，这些数据就会覆盖程序为其它数据分配的内存空间，形成所谓的缓冲区溢出。</a:t>
            </a:r>
            <a:endParaRPr lang="zh-CN" altLang="en-US" dirty="0"/>
          </a:p>
          <a:p>
            <a:endParaRPr lang="zh-CN" altLang="en-US" dirty="0"/>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6.4.1</a:t>
            </a:r>
            <a:r>
              <a:rPr lang="zh-CN" altLang="en-US" dirty="0"/>
              <a:t>缓冲区溢出的概念</a:t>
            </a:r>
            <a:endParaRPr lang="zh-CN" altLang="en-US" dirty="0"/>
          </a:p>
        </p:txBody>
      </p:sp>
      <p:sp>
        <p:nvSpPr>
          <p:cNvPr id="3" name="内容占位符 2"/>
          <p:cNvSpPr>
            <a:spLocks noGrp="1"/>
          </p:cNvSpPr>
          <p:nvPr>
            <p:ph idx="1"/>
          </p:nvPr>
        </p:nvSpPr>
        <p:spPr/>
        <p:txBody>
          <a:bodyPr/>
          <a:lstStyle/>
          <a:p>
            <a:r>
              <a:rPr lang="zh-CN" altLang="en-US" dirty="0"/>
              <a:t>缓冲区溢出的危</a:t>
            </a:r>
            <a:r>
              <a:rPr lang="zh-CN" altLang="en-US" dirty="0" smtClean="0"/>
              <a:t>害：</a:t>
            </a:r>
            <a:endParaRPr lang="zh-CN" altLang="en-US" dirty="0"/>
          </a:p>
          <a:p>
            <a:pPr lvl="1"/>
            <a:r>
              <a:rPr lang="zh-CN" altLang="en-US" dirty="0"/>
              <a:t>缓冲区溢出是一种非常普遍、非常危险的漏洞，在各种操作系统和应用软件中广泛存在。利用缓冲区溢出攻击，可以导致程序运行失败、系统当机和重新启动等后果。更为严重的是，可以利用它执行非授权指令，甚至可以取得系统特权，进而进行各种非法操作。</a:t>
            </a:r>
            <a:endParaRPr lang="zh-CN" altLang="en-US" dirty="0"/>
          </a:p>
          <a:p>
            <a:endParaRPr lang="zh-CN" altLang="en-US"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1</a:t>
            </a:r>
            <a:r>
              <a:rPr lang="zh-CN" altLang="en-US" dirty="0"/>
              <a:t>．</a:t>
            </a:r>
            <a:r>
              <a:rPr lang="en-US" altLang="zh-CN" dirty="0"/>
              <a:t>IP</a:t>
            </a:r>
            <a:r>
              <a:rPr lang="zh-CN" altLang="en-US" dirty="0"/>
              <a:t>扫</a:t>
            </a:r>
            <a:r>
              <a:rPr lang="zh-CN" altLang="en-US" dirty="0" smtClean="0"/>
              <a:t>描</a:t>
            </a:r>
            <a:endParaRPr lang="zh-CN" altLang="en-US" dirty="0"/>
          </a:p>
        </p:txBody>
      </p:sp>
      <p:sp>
        <p:nvSpPr>
          <p:cNvPr id="3" name="内容占位符 2"/>
          <p:cNvSpPr>
            <a:spLocks noGrp="1"/>
          </p:cNvSpPr>
          <p:nvPr>
            <p:ph idx="1"/>
          </p:nvPr>
        </p:nvSpPr>
        <p:spPr/>
        <p:txBody>
          <a:bodyPr>
            <a:normAutofit fontScale="92500"/>
          </a:bodyPr>
          <a:lstStyle/>
          <a:p>
            <a:r>
              <a:rPr lang="en-US" altLang="zh-CN" dirty="0"/>
              <a:t>IP</a:t>
            </a:r>
            <a:r>
              <a:rPr lang="zh-CN" altLang="en-US" dirty="0"/>
              <a:t>扫描又叫</a:t>
            </a:r>
            <a:r>
              <a:rPr lang="en-US" altLang="zh-CN" dirty="0"/>
              <a:t>Ping</a:t>
            </a:r>
            <a:r>
              <a:rPr lang="zh-CN" altLang="en-US" dirty="0"/>
              <a:t>扫</a:t>
            </a:r>
            <a:r>
              <a:rPr lang="zh-CN" altLang="en-US" dirty="0" smtClean="0"/>
              <a:t>描，</a:t>
            </a:r>
            <a:r>
              <a:rPr lang="zh-CN" altLang="en-US" dirty="0"/>
              <a:t>主要是通过使用系统自带工具</a:t>
            </a:r>
            <a:r>
              <a:rPr lang="en-US" altLang="zh-CN" dirty="0"/>
              <a:t>Ping</a:t>
            </a:r>
            <a:r>
              <a:rPr lang="zh-CN" altLang="en-US" dirty="0"/>
              <a:t>完成</a:t>
            </a:r>
            <a:r>
              <a:rPr lang="zh-CN" altLang="en-US" dirty="0" smtClean="0"/>
              <a:t>的</a:t>
            </a:r>
            <a:endParaRPr lang="en-US" altLang="zh-CN" dirty="0" smtClean="0"/>
          </a:p>
          <a:p>
            <a:r>
              <a:rPr lang="zh-CN" altLang="en-US" dirty="0"/>
              <a:t>基于</a:t>
            </a:r>
            <a:r>
              <a:rPr lang="en-US" altLang="zh-CN" dirty="0"/>
              <a:t>ICMP</a:t>
            </a:r>
            <a:r>
              <a:rPr lang="zh-CN" altLang="en-US" dirty="0"/>
              <a:t>协</a:t>
            </a:r>
            <a:r>
              <a:rPr lang="zh-CN" altLang="en-US" dirty="0" smtClean="0"/>
              <a:t>议，</a:t>
            </a:r>
            <a:r>
              <a:rPr lang="zh-CN" altLang="en-US" dirty="0"/>
              <a:t>其主要思想就是构造一个</a:t>
            </a:r>
            <a:r>
              <a:rPr lang="en-US" altLang="zh-CN" dirty="0"/>
              <a:t>ICMP</a:t>
            </a:r>
            <a:r>
              <a:rPr lang="zh-CN" altLang="en-US" dirty="0"/>
              <a:t>包，发送给目的主机，从目的主机生成的响应来进行判断目标主机是否存</a:t>
            </a:r>
            <a:r>
              <a:rPr lang="zh-CN" altLang="en-US" dirty="0" smtClean="0"/>
              <a:t>活</a:t>
            </a:r>
            <a:endParaRPr lang="en-US" altLang="zh-CN" dirty="0" smtClean="0"/>
          </a:p>
          <a:p>
            <a:r>
              <a:rPr lang="en-US" altLang="zh-CN" dirty="0"/>
              <a:t>ICMP</a:t>
            </a:r>
            <a:r>
              <a:rPr lang="zh-CN" altLang="en-US" dirty="0"/>
              <a:t>：</a:t>
            </a:r>
            <a:r>
              <a:rPr lang="en-US" altLang="zh-CN" dirty="0"/>
              <a:t>Internet</a:t>
            </a:r>
            <a:r>
              <a:rPr lang="zh-CN" altLang="en-US" dirty="0"/>
              <a:t>控制消息协</a:t>
            </a:r>
            <a:r>
              <a:rPr lang="zh-CN" altLang="en-US" dirty="0" smtClean="0"/>
              <a:t>议，</a:t>
            </a:r>
            <a:r>
              <a:rPr lang="zh-CN" altLang="en-US" dirty="0"/>
              <a:t>消息类</a:t>
            </a:r>
            <a:r>
              <a:rPr lang="zh-CN" altLang="en-US" dirty="0" smtClean="0"/>
              <a:t>型：</a:t>
            </a:r>
            <a:endParaRPr lang="zh-CN" altLang="en-US" dirty="0"/>
          </a:p>
          <a:p>
            <a:pPr lvl="1"/>
            <a:r>
              <a:rPr lang="zh-CN" altLang="en-US" dirty="0"/>
              <a:t>类型</a:t>
            </a:r>
            <a:r>
              <a:rPr lang="en-US" altLang="zh-CN" dirty="0"/>
              <a:t>8</a:t>
            </a:r>
            <a:r>
              <a:rPr lang="zh-CN" altLang="en-US" dirty="0"/>
              <a:t>（</a:t>
            </a:r>
            <a:r>
              <a:rPr lang="en-US" altLang="zh-CN" dirty="0"/>
              <a:t>echo</a:t>
            </a:r>
            <a:r>
              <a:rPr lang="zh-CN" altLang="en-US" dirty="0"/>
              <a:t>请求）</a:t>
            </a:r>
            <a:endParaRPr lang="zh-CN" altLang="en-US" dirty="0"/>
          </a:p>
          <a:p>
            <a:pPr lvl="1"/>
            <a:r>
              <a:rPr lang="zh-CN" altLang="en-US" dirty="0"/>
              <a:t>类型</a:t>
            </a:r>
            <a:r>
              <a:rPr lang="en-US" altLang="zh-CN" dirty="0"/>
              <a:t>13</a:t>
            </a:r>
            <a:r>
              <a:rPr lang="zh-CN" altLang="en-US" dirty="0"/>
              <a:t>（时间戳请求）</a:t>
            </a:r>
            <a:endParaRPr lang="zh-CN" altLang="en-US" dirty="0"/>
          </a:p>
          <a:p>
            <a:pPr lvl="1"/>
            <a:r>
              <a:rPr lang="zh-CN" altLang="en-US" dirty="0"/>
              <a:t>类型</a:t>
            </a:r>
            <a:r>
              <a:rPr lang="en-US" altLang="zh-CN" dirty="0"/>
              <a:t>17</a:t>
            </a:r>
            <a:r>
              <a:rPr lang="zh-CN" altLang="en-US" dirty="0"/>
              <a:t>（子网地址掩码请求</a:t>
            </a:r>
            <a:r>
              <a:rPr lang="zh-CN" altLang="en-US" dirty="0" smtClean="0"/>
              <a:t>）</a:t>
            </a:r>
            <a:endParaRPr lang="en-US" altLang="zh-CN" dirty="0" smtClean="0"/>
          </a:p>
          <a:p>
            <a:pPr lvl="1"/>
            <a:r>
              <a:rPr lang="zh-CN" altLang="en-US" dirty="0" smtClean="0"/>
              <a:t>类</a:t>
            </a:r>
            <a:r>
              <a:rPr lang="zh-CN" altLang="en-US" dirty="0"/>
              <a:t>型</a:t>
            </a:r>
            <a:r>
              <a:rPr lang="en-US" altLang="zh-CN" dirty="0"/>
              <a:t>3</a:t>
            </a:r>
            <a:r>
              <a:rPr lang="zh-CN" altLang="en-US" dirty="0"/>
              <a:t>（目标不可达）</a:t>
            </a:r>
            <a:endParaRPr lang="zh-CN" altLang="en-US" dirty="0"/>
          </a:p>
          <a:p>
            <a:endParaRPr lang="zh-CN" altLang="en-US" dirty="0"/>
          </a:p>
          <a:p>
            <a:endParaRPr lang="zh-CN" altLang="en-US" dirty="0"/>
          </a:p>
          <a:p>
            <a:endParaRPr lang="zh-CN" altLang="en-US" dirty="0"/>
          </a:p>
          <a:p>
            <a:endParaRPr lang="zh-CN" altLang="en-US"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6.4.2</a:t>
            </a:r>
            <a:r>
              <a:rPr lang="zh-CN" altLang="en-US" dirty="0"/>
              <a:t>缓冲区溢出的基本原</a:t>
            </a:r>
            <a:r>
              <a:rPr lang="zh-CN" altLang="en-US" dirty="0" smtClean="0"/>
              <a:t>理</a:t>
            </a:r>
            <a:endParaRPr lang="zh-CN" altLang="en-US" dirty="0"/>
          </a:p>
        </p:txBody>
      </p:sp>
      <p:sp>
        <p:nvSpPr>
          <p:cNvPr id="3" name="内容占位符 2"/>
          <p:cNvSpPr>
            <a:spLocks noGrp="1"/>
          </p:cNvSpPr>
          <p:nvPr>
            <p:ph idx="1"/>
          </p:nvPr>
        </p:nvSpPr>
        <p:spPr/>
        <p:txBody>
          <a:bodyPr/>
          <a:lstStyle/>
          <a:p>
            <a:r>
              <a:rPr lang="zh-CN" altLang="en-US" dirty="0"/>
              <a:t>缓冲溢出通常在程序缓冲区编写超出其长度的代码</a:t>
            </a:r>
            <a:r>
              <a:rPr lang="en-US" altLang="zh-CN" dirty="0"/>
              <a:t>——</a:t>
            </a:r>
            <a:r>
              <a:rPr lang="zh-CN" altLang="en-US" dirty="0"/>
              <a:t>造成溢出，从而破坏其堆栈，使程序</a:t>
            </a:r>
            <a:r>
              <a:rPr lang="zh-CN" altLang="en-US" dirty="0">
                <a:solidFill>
                  <a:srgbClr val="FF0000"/>
                </a:solidFill>
              </a:rPr>
              <a:t>执行</a:t>
            </a:r>
            <a:r>
              <a:rPr lang="zh-CN" altLang="en-US" dirty="0"/>
              <a:t>攻击者在程序地址空间中</a:t>
            </a:r>
            <a:r>
              <a:rPr lang="zh-CN" altLang="en-US" dirty="0">
                <a:solidFill>
                  <a:srgbClr val="FF0000"/>
                </a:solidFill>
              </a:rPr>
              <a:t>早已安排好的代码</a:t>
            </a:r>
            <a:r>
              <a:rPr lang="zh-CN" altLang="en-US" dirty="0"/>
              <a:t>以达到其目的。</a:t>
            </a:r>
            <a:endParaRPr lang="zh-CN" altLang="en-US" dirty="0"/>
          </a:p>
          <a:p>
            <a:endParaRPr lang="zh-CN" altLang="en-US" dirty="0"/>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6.4.2</a:t>
            </a:r>
            <a:r>
              <a:rPr lang="zh-CN" altLang="en-US" dirty="0"/>
              <a:t>缓冲区溢出的基本原理</a:t>
            </a:r>
            <a:endParaRPr lang="zh-CN" altLang="en-US" dirty="0"/>
          </a:p>
        </p:txBody>
      </p:sp>
      <p:sp>
        <p:nvSpPr>
          <p:cNvPr id="3" name="内容占位符 2"/>
          <p:cNvSpPr>
            <a:spLocks noGrp="1"/>
          </p:cNvSpPr>
          <p:nvPr>
            <p:ph idx="1"/>
          </p:nvPr>
        </p:nvSpPr>
        <p:spPr>
          <a:xfrm>
            <a:off x="609599" y="1600200"/>
            <a:ext cx="7558444" cy="4707294"/>
          </a:xfrm>
        </p:spPr>
        <p:txBody>
          <a:bodyPr>
            <a:normAutofit/>
          </a:bodyPr>
          <a:lstStyle/>
          <a:p>
            <a:r>
              <a:rPr lang="en-US" altLang="zh-CN" dirty="0"/>
              <a:t>#</a:t>
            </a:r>
            <a:r>
              <a:rPr lang="en-US" altLang="zh-CN" dirty="0" err="1"/>
              <a:t>include"stdio.h</a:t>
            </a:r>
            <a:r>
              <a:rPr lang="en-US" altLang="zh-CN" dirty="0"/>
              <a:t>"</a:t>
            </a:r>
            <a:endParaRPr lang="en-US" altLang="zh-CN" dirty="0"/>
          </a:p>
          <a:p>
            <a:r>
              <a:rPr lang="en-US" altLang="zh-CN" dirty="0" err="1"/>
              <a:t>int</a:t>
            </a:r>
            <a:r>
              <a:rPr lang="en-US" altLang="zh-CN" dirty="0"/>
              <a:t> main(</a:t>
            </a:r>
            <a:r>
              <a:rPr lang="en-US" altLang="zh-CN" dirty="0" err="1"/>
              <a:t>int</a:t>
            </a:r>
            <a:r>
              <a:rPr lang="en-US" altLang="zh-CN" dirty="0"/>
              <a:t> </a:t>
            </a:r>
            <a:r>
              <a:rPr lang="en-US" altLang="zh-CN" dirty="0" err="1"/>
              <a:t>argc,char</a:t>
            </a:r>
            <a:r>
              <a:rPr lang="en-US" altLang="zh-CN" dirty="0"/>
              <a:t>* </a:t>
            </a:r>
            <a:r>
              <a:rPr lang="en-US" altLang="zh-CN" dirty="0" err="1"/>
              <a:t>argv</a:t>
            </a:r>
            <a:r>
              <a:rPr lang="en-US" altLang="zh-CN" dirty="0"/>
              <a:t>[])</a:t>
            </a:r>
            <a:endParaRPr lang="en-US" altLang="zh-CN" dirty="0"/>
          </a:p>
          <a:p>
            <a:r>
              <a:rPr lang="en-US" altLang="zh-CN" dirty="0" smtClean="0"/>
              <a:t> {</a:t>
            </a:r>
            <a:endParaRPr lang="en-US" altLang="zh-CN" dirty="0"/>
          </a:p>
          <a:p>
            <a:r>
              <a:rPr lang="en-US" altLang="zh-CN" dirty="0" smtClean="0"/>
              <a:t>  char </a:t>
            </a:r>
            <a:r>
              <a:rPr lang="en-US" altLang="zh-CN" dirty="0"/>
              <a:t>name[8</a:t>
            </a:r>
            <a:r>
              <a:rPr lang="en-US" altLang="zh-CN" dirty="0" smtClean="0"/>
              <a:t>];</a:t>
            </a:r>
            <a:endParaRPr lang="en-US" altLang="zh-CN" dirty="0" smtClean="0"/>
          </a:p>
          <a:p>
            <a:r>
              <a:rPr lang="en-US" altLang="zh-CN" dirty="0" smtClean="0"/>
              <a:t>  </a:t>
            </a:r>
            <a:r>
              <a:rPr lang="en-US" altLang="zh-CN" dirty="0" err="1" smtClean="0"/>
              <a:t>strcpy</a:t>
            </a:r>
            <a:r>
              <a:rPr lang="en-US" altLang="zh-CN" dirty="0" smtClean="0"/>
              <a:t>(</a:t>
            </a:r>
            <a:r>
              <a:rPr lang="en-US" altLang="zh-CN" dirty="0" err="1" smtClean="0"/>
              <a:t>name,argv</a:t>
            </a:r>
            <a:r>
              <a:rPr lang="en-US" altLang="zh-CN" dirty="0" smtClean="0"/>
              <a:t>[1</a:t>
            </a:r>
            <a:r>
              <a:rPr lang="en-US" altLang="zh-CN" dirty="0"/>
              <a:t>]);</a:t>
            </a:r>
            <a:endParaRPr lang="en-US" altLang="zh-CN" dirty="0"/>
          </a:p>
          <a:p>
            <a:r>
              <a:rPr lang="en-US" altLang="zh-CN" dirty="0" smtClean="0"/>
              <a:t>  </a:t>
            </a:r>
            <a:r>
              <a:rPr lang="en-US" altLang="zh-CN" dirty="0" err="1" smtClean="0"/>
              <a:t>printf</a:t>
            </a:r>
            <a:r>
              <a:rPr lang="en-US" altLang="zh-CN" dirty="0" smtClean="0"/>
              <a:t>("Hello</a:t>
            </a:r>
            <a:r>
              <a:rPr lang="zh-CN" altLang="en-US" dirty="0" smtClean="0"/>
              <a:t>，</a:t>
            </a:r>
            <a:r>
              <a:rPr lang="en-US" altLang="zh-CN" dirty="0" smtClean="0"/>
              <a:t>%s\</a:t>
            </a:r>
            <a:r>
              <a:rPr lang="en-US" altLang="zh-CN" dirty="0" err="1" smtClean="0"/>
              <a:t>n",name</a:t>
            </a:r>
            <a:r>
              <a:rPr lang="en-US" altLang="zh-CN" dirty="0" smtClean="0"/>
              <a:t>);</a:t>
            </a:r>
            <a:endParaRPr lang="en-US" altLang="zh-CN" dirty="0" smtClean="0"/>
          </a:p>
          <a:p>
            <a:r>
              <a:rPr lang="en-US" altLang="zh-CN" dirty="0" smtClean="0"/>
              <a:t>  return </a:t>
            </a:r>
            <a:r>
              <a:rPr lang="en-US" altLang="zh-CN" dirty="0"/>
              <a:t>0;</a:t>
            </a:r>
            <a:endParaRPr lang="en-US" altLang="zh-CN" dirty="0"/>
          </a:p>
          <a:p>
            <a:r>
              <a:rPr lang="en-US" altLang="zh-CN" dirty="0" smtClean="0"/>
              <a:t> }</a:t>
            </a:r>
            <a:endParaRPr lang="zh-CN" altLang="en-US" dirty="0"/>
          </a:p>
        </p:txBody>
      </p:sp>
      <p:pic>
        <p:nvPicPr>
          <p:cNvPr id="5122" name="Picture 2" descr="C:\Users\ajexwu\AppData\Local\Temp\ksohtml\wpsA4E.tmp.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168043" y="1349730"/>
            <a:ext cx="3103336" cy="507673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6.4.2</a:t>
            </a:r>
            <a:r>
              <a:rPr lang="zh-CN" altLang="en-US" dirty="0"/>
              <a:t>缓冲区溢出的基本原理</a:t>
            </a:r>
            <a:endParaRPr lang="zh-CN" altLang="en-US" dirty="0"/>
          </a:p>
        </p:txBody>
      </p:sp>
      <p:sp>
        <p:nvSpPr>
          <p:cNvPr id="3" name="内容占位符 2"/>
          <p:cNvSpPr>
            <a:spLocks noGrp="1"/>
          </p:cNvSpPr>
          <p:nvPr>
            <p:ph idx="1"/>
          </p:nvPr>
        </p:nvSpPr>
        <p:spPr/>
        <p:txBody>
          <a:bodyPr/>
          <a:lstStyle/>
          <a:p>
            <a:r>
              <a:rPr lang="zh-CN" altLang="en-US" dirty="0"/>
              <a:t>由于</a:t>
            </a:r>
            <a:r>
              <a:rPr lang="en-US" altLang="zh-CN" dirty="0"/>
              <a:t>name</a:t>
            </a:r>
            <a:r>
              <a:rPr lang="zh-CN" altLang="en-US" dirty="0"/>
              <a:t>只有</a:t>
            </a:r>
            <a:r>
              <a:rPr lang="en-US" altLang="zh-CN" dirty="0"/>
              <a:t>8</a:t>
            </a:r>
            <a:r>
              <a:rPr lang="zh-CN" altLang="en-US" dirty="0"/>
              <a:t>字节大小，在进行</a:t>
            </a:r>
            <a:r>
              <a:rPr lang="en-US" altLang="zh-CN" dirty="0" err="1"/>
              <a:t>strcpy</a:t>
            </a:r>
            <a:r>
              <a:rPr lang="zh-CN" altLang="en-US" dirty="0"/>
              <a:t>前，并没有检测</a:t>
            </a:r>
            <a:r>
              <a:rPr lang="en-US" altLang="zh-CN" dirty="0" err="1"/>
              <a:t>argv</a:t>
            </a:r>
            <a:r>
              <a:rPr lang="en-US" altLang="zh-CN" dirty="0"/>
              <a:t>[1]</a:t>
            </a:r>
            <a:r>
              <a:rPr lang="zh-CN" altLang="en-US" dirty="0"/>
              <a:t>的长度，如果</a:t>
            </a:r>
            <a:r>
              <a:rPr lang="en-US" altLang="zh-CN" dirty="0" err="1"/>
              <a:t>argv</a:t>
            </a:r>
            <a:r>
              <a:rPr lang="en-US" altLang="zh-CN" dirty="0"/>
              <a:t>[1]</a:t>
            </a:r>
            <a:r>
              <a:rPr lang="zh-CN" altLang="en-US" dirty="0"/>
              <a:t>的长度大于</a:t>
            </a:r>
            <a:r>
              <a:rPr lang="en-US" altLang="zh-CN" dirty="0"/>
              <a:t>8</a:t>
            </a:r>
            <a:r>
              <a:rPr lang="zh-CN" altLang="en-US" dirty="0"/>
              <a:t>，则复制时就会覆盖</a:t>
            </a:r>
            <a:r>
              <a:rPr lang="en-US" altLang="zh-CN" dirty="0"/>
              <a:t>name</a:t>
            </a:r>
            <a:r>
              <a:rPr lang="zh-CN" altLang="en-US" dirty="0"/>
              <a:t>数组后面的</a:t>
            </a:r>
            <a:r>
              <a:rPr lang="en-US" altLang="zh-CN" dirty="0" err="1"/>
              <a:t>ebp</a:t>
            </a:r>
            <a:r>
              <a:rPr lang="zh-CN" altLang="en-US" dirty="0"/>
              <a:t>的内容及</a:t>
            </a:r>
            <a:r>
              <a:rPr lang="en-US" altLang="zh-CN" dirty="0"/>
              <a:t>main</a:t>
            </a:r>
            <a:r>
              <a:rPr lang="zh-CN" altLang="en-US" dirty="0"/>
              <a:t>函数的返回地</a:t>
            </a:r>
            <a:r>
              <a:rPr lang="zh-CN" altLang="en-US" dirty="0" smtClean="0"/>
              <a:t>址。</a:t>
            </a:r>
            <a:r>
              <a:rPr lang="zh-CN" altLang="en-US" dirty="0"/>
              <a:t>等函数返回时，程序就会跳转到修改后的地址去执行。</a:t>
            </a:r>
            <a:endParaRPr lang="zh-CN" altLang="en-US" dirty="0"/>
          </a:p>
          <a:p>
            <a:endParaRPr lang="zh-CN" altLang="en-US" dirty="0"/>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6.4.2</a:t>
            </a:r>
            <a:r>
              <a:rPr lang="zh-CN" altLang="en-US" dirty="0"/>
              <a:t>缓冲区溢出的基本原理</a:t>
            </a:r>
            <a:endParaRPr lang="zh-CN" altLang="en-US" dirty="0"/>
          </a:p>
        </p:txBody>
      </p:sp>
      <p:sp>
        <p:nvSpPr>
          <p:cNvPr id="3" name="内容占位符 2"/>
          <p:cNvSpPr>
            <a:spLocks noGrp="1"/>
          </p:cNvSpPr>
          <p:nvPr>
            <p:ph idx="1"/>
          </p:nvPr>
        </p:nvSpPr>
        <p:spPr/>
        <p:txBody>
          <a:bodyPr>
            <a:normAutofit/>
          </a:bodyPr>
          <a:lstStyle/>
          <a:p>
            <a:r>
              <a:rPr lang="zh-CN" altLang="en-US" dirty="0"/>
              <a:t>几种实现缓冲区攻击的方法</a:t>
            </a:r>
            <a:endParaRPr lang="zh-CN" altLang="en-US" dirty="0"/>
          </a:p>
          <a:p>
            <a:pPr lvl="1"/>
            <a:r>
              <a:rPr lang="zh-CN" altLang="en-US" dirty="0" smtClean="0"/>
              <a:t>在</a:t>
            </a:r>
            <a:r>
              <a:rPr lang="zh-CN" altLang="en-US" dirty="0"/>
              <a:t>程序的地址空间里安排适当的代码</a:t>
            </a:r>
            <a:endParaRPr lang="zh-CN" altLang="en-US" dirty="0"/>
          </a:p>
          <a:p>
            <a:pPr lvl="2"/>
            <a:r>
              <a:rPr lang="zh-CN" altLang="en-US" dirty="0" smtClean="0"/>
              <a:t>植</a:t>
            </a:r>
            <a:r>
              <a:rPr lang="zh-CN" altLang="en-US" dirty="0"/>
              <a:t>入法。</a:t>
            </a:r>
            <a:endParaRPr lang="zh-CN" altLang="en-US" dirty="0"/>
          </a:p>
          <a:p>
            <a:pPr lvl="2"/>
            <a:r>
              <a:rPr lang="zh-CN" altLang="en-US" dirty="0" smtClean="0"/>
              <a:t>利</a:t>
            </a:r>
            <a:r>
              <a:rPr lang="zh-CN" altLang="en-US" dirty="0"/>
              <a:t>用已经存在的代码。</a:t>
            </a:r>
            <a:endParaRPr lang="zh-CN" altLang="en-US" dirty="0"/>
          </a:p>
          <a:p>
            <a:pPr lvl="1"/>
            <a:r>
              <a:rPr lang="zh-CN" altLang="en-US" dirty="0" smtClean="0"/>
              <a:t>通</a:t>
            </a:r>
            <a:r>
              <a:rPr lang="zh-CN" altLang="en-US" dirty="0"/>
              <a:t>过适当的初始化寄存器和内存，让程序跳转到攻击者安排的地址空间执行</a:t>
            </a:r>
            <a:endParaRPr lang="zh-CN" altLang="en-US" dirty="0"/>
          </a:p>
          <a:p>
            <a:pPr lvl="2"/>
            <a:r>
              <a:rPr lang="zh-CN" altLang="en-US" dirty="0" smtClean="0"/>
              <a:t>通</a:t>
            </a:r>
            <a:r>
              <a:rPr lang="zh-CN" altLang="en-US" dirty="0"/>
              <a:t>过</a:t>
            </a:r>
            <a:r>
              <a:rPr lang="en-US" altLang="zh-CN" dirty="0"/>
              <a:t>Activation Records</a:t>
            </a:r>
            <a:r>
              <a:rPr lang="zh-CN" altLang="en-US" dirty="0"/>
              <a:t>（活动记录）改变地址</a:t>
            </a:r>
            <a:endParaRPr lang="zh-CN" altLang="en-US" dirty="0"/>
          </a:p>
          <a:p>
            <a:pPr lvl="2"/>
            <a:r>
              <a:rPr lang="zh-CN" altLang="en-US" dirty="0" smtClean="0"/>
              <a:t>通</a:t>
            </a:r>
            <a:r>
              <a:rPr lang="zh-CN" altLang="en-US" dirty="0"/>
              <a:t>过</a:t>
            </a:r>
            <a:r>
              <a:rPr lang="en-US" altLang="zh-CN" dirty="0"/>
              <a:t>Function Pointers</a:t>
            </a:r>
            <a:r>
              <a:rPr lang="zh-CN" altLang="en-US" dirty="0"/>
              <a:t>（函数指针）改变地址</a:t>
            </a:r>
            <a:endParaRPr lang="zh-CN" altLang="en-US" dirty="0"/>
          </a:p>
          <a:p>
            <a:pPr lvl="2"/>
            <a:r>
              <a:rPr lang="zh-CN" altLang="en-US" dirty="0" smtClean="0"/>
              <a:t>通</a:t>
            </a:r>
            <a:r>
              <a:rPr lang="zh-CN" altLang="en-US" dirty="0"/>
              <a:t>过</a:t>
            </a:r>
            <a:r>
              <a:rPr lang="en-US" altLang="zh-CN" dirty="0" err="1"/>
              <a:t>Longjmpbuffers</a:t>
            </a:r>
            <a:r>
              <a:rPr lang="zh-CN" altLang="en-US" dirty="0"/>
              <a:t>（长跳转缓冲区）改变地址</a:t>
            </a:r>
            <a:endParaRPr lang="zh-CN" altLang="en-US" dirty="0"/>
          </a:p>
          <a:p>
            <a:endParaRPr lang="zh-CN" altLang="en-US" dirty="0"/>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6.4.3</a:t>
            </a:r>
            <a:r>
              <a:rPr lang="zh-CN" altLang="en-US" dirty="0"/>
              <a:t>缓冲区溢出的类</a:t>
            </a:r>
            <a:r>
              <a:rPr lang="zh-CN" altLang="en-US" dirty="0" smtClean="0"/>
              <a:t>型</a:t>
            </a:r>
            <a:endParaRPr lang="zh-CN" altLang="en-US" dirty="0"/>
          </a:p>
        </p:txBody>
      </p:sp>
      <p:sp>
        <p:nvSpPr>
          <p:cNvPr id="3" name="内容占位符 2"/>
          <p:cNvSpPr>
            <a:spLocks noGrp="1"/>
          </p:cNvSpPr>
          <p:nvPr>
            <p:ph idx="1"/>
          </p:nvPr>
        </p:nvSpPr>
        <p:spPr/>
        <p:txBody>
          <a:bodyPr/>
          <a:lstStyle/>
          <a:p>
            <a:r>
              <a:rPr lang="zh-CN" altLang="en-US" dirty="0"/>
              <a:t>按照溢出缓冲区所在的区域类型来划分，可分为栈溢出和堆溢出</a:t>
            </a:r>
            <a:endParaRPr lang="zh-CN" altLang="en-US" dirty="0"/>
          </a:p>
          <a:p>
            <a:r>
              <a:rPr lang="zh-CN" altLang="en-US" dirty="0"/>
              <a:t>栈溢出特点：缓冲区在栈中分配；</a:t>
            </a:r>
            <a:r>
              <a:rPr lang="zh-CN" altLang="en-US" dirty="0">
                <a:solidFill>
                  <a:srgbClr val="FF0000"/>
                </a:solidFill>
              </a:rPr>
              <a:t>拷贝的数据过长；覆盖了函数的返回地址、其它一些重要数据结构或函数指</a:t>
            </a:r>
            <a:r>
              <a:rPr lang="zh-CN" altLang="en-US" dirty="0" smtClean="0">
                <a:solidFill>
                  <a:srgbClr val="FF0000"/>
                </a:solidFill>
              </a:rPr>
              <a:t>针</a:t>
            </a:r>
            <a:endParaRPr lang="zh-CN" altLang="en-US" dirty="0" smtClean="0">
              <a:solidFill>
                <a:srgbClr val="FF0000"/>
              </a:solidFill>
            </a:endParaRPr>
          </a:p>
          <a:p>
            <a:r>
              <a:rPr lang="zh-CN" altLang="en-US" dirty="0"/>
              <a:t>堆溢出特</a:t>
            </a:r>
            <a:r>
              <a:rPr lang="zh-CN" altLang="en-US" dirty="0" smtClean="0"/>
              <a:t>点：</a:t>
            </a:r>
            <a:r>
              <a:rPr lang="zh-CN" altLang="en-US" dirty="0"/>
              <a:t>缓冲区在堆中分配；拷贝的数据过长；覆盖了</a:t>
            </a:r>
            <a:r>
              <a:rPr lang="zh-CN" altLang="en-US" dirty="0">
                <a:solidFill>
                  <a:srgbClr val="FF0000"/>
                </a:solidFill>
              </a:rPr>
              <a:t>堆管理结构</a:t>
            </a:r>
            <a:endParaRPr lang="zh-CN" altLang="en-US" dirty="0">
              <a:solidFill>
                <a:srgbClr val="FF0000"/>
              </a:solidFill>
            </a:endParaRPr>
          </a:p>
          <a:p>
            <a:endParaRPr lang="zh-CN" altLang="en-US" dirty="0">
              <a:solidFill>
                <a:srgbClr val="FF0000"/>
              </a:solidFill>
            </a:endParaRPr>
          </a:p>
          <a:p>
            <a:endParaRPr lang="zh-CN" altLang="en-US" dirty="0"/>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6.4.3</a:t>
            </a:r>
            <a:r>
              <a:rPr lang="zh-CN" altLang="en-US" dirty="0"/>
              <a:t>缓冲区溢出的类型</a:t>
            </a:r>
            <a:endParaRPr lang="zh-CN" altLang="en-US" dirty="0"/>
          </a:p>
        </p:txBody>
      </p:sp>
      <p:sp>
        <p:nvSpPr>
          <p:cNvPr id="3" name="内容占位符 2"/>
          <p:cNvSpPr>
            <a:spLocks noGrp="1"/>
          </p:cNvSpPr>
          <p:nvPr>
            <p:ph idx="1"/>
          </p:nvPr>
        </p:nvSpPr>
        <p:spPr/>
        <p:txBody>
          <a:bodyPr/>
          <a:lstStyle/>
          <a:p>
            <a:r>
              <a:rPr lang="zh-CN" altLang="en-US" dirty="0"/>
              <a:t>其他溢出类型中，最典型的就是整型溢出</a:t>
            </a:r>
            <a:endParaRPr lang="zh-CN" altLang="en-US" dirty="0"/>
          </a:p>
          <a:p>
            <a:r>
              <a:rPr lang="zh-CN" altLang="en-US" dirty="0" smtClean="0"/>
              <a:t>整</a:t>
            </a:r>
            <a:r>
              <a:rPr lang="zh-CN" altLang="en-US" dirty="0"/>
              <a:t>型数溢出从造成溢出原因的角度来说可以分为三大类：存储溢出、计算溢出和符号问题</a:t>
            </a:r>
            <a:endParaRPr lang="zh-CN" altLang="en-US" dirty="0"/>
          </a:p>
          <a:p>
            <a:endParaRPr lang="zh-CN" altLang="en-US" dirty="0"/>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6.4.4</a:t>
            </a:r>
            <a:r>
              <a:rPr lang="zh-CN" altLang="en-US" dirty="0"/>
              <a:t>缓冲区溢出的防</a:t>
            </a:r>
            <a:r>
              <a:rPr lang="zh-CN" altLang="en-US" dirty="0" smtClean="0"/>
              <a:t>范</a:t>
            </a:r>
            <a:endParaRPr lang="zh-CN" altLang="en-US" dirty="0"/>
          </a:p>
        </p:txBody>
      </p:sp>
      <p:sp>
        <p:nvSpPr>
          <p:cNvPr id="3" name="内容占位符 2"/>
          <p:cNvSpPr>
            <a:spLocks noGrp="1"/>
          </p:cNvSpPr>
          <p:nvPr>
            <p:ph idx="1"/>
          </p:nvPr>
        </p:nvSpPr>
        <p:spPr/>
        <p:txBody>
          <a:bodyPr/>
          <a:lstStyle/>
          <a:p>
            <a:r>
              <a:rPr lang="zh-CN" altLang="en-US" dirty="0"/>
              <a:t>对缓冲区溢出的防范方法主要有以下几种方式：</a:t>
            </a:r>
            <a:endParaRPr lang="zh-CN" altLang="en-US" dirty="0"/>
          </a:p>
          <a:p>
            <a:pPr lvl="1"/>
            <a:r>
              <a:rPr lang="zh-CN" altLang="en-US" dirty="0" smtClean="0"/>
              <a:t>编</a:t>
            </a:r>
            <a:r>
              <a:rPr lang="zh-CN" altLang="en-US" dirty="0"/>
              <a:t>写严格的代码</a:t>
            </a:r>
            <a:endParaRPr lang="zh-CN" altLang="en-US" dirty="0"/>
          </a:p>
          <a:p>
            <a:pPr lvl="1"/>
            <a:r>
              <a:rPr lang="zh-CN" altLang="en-US" dirty="0"/>
              <a:t>不可执行堆栈数据段</a:t>
            </a:r>
            <a:endParaRPr lang="zh-CN" altLang="en-US" dirty="0"/>
          </a:p>
          <a:p>
            <a:pPr lvl="1"/>
            <a:r>
              <a:rPr lang="zh-CN" altLang="en-US" dirty="0"/>
              <a:t>利用程序编译器的边界检查</a:t>
            </a:r>
            <a:endParaRPr lang="zh-CN" altLang="en-US" dirty="0"/>
          </a:p>
          <a:p>
            <a:pPr lvl="1"/>
            <a:r>
              <a:rPr lang="zh-CN" altLang="en-US" dirty="0"/>
              <a:t>指针完整性检查</a:t>
            </a:r>
            <a:endParaRPr lang="zh-CN" altLang="en-US" dirty="0"/>
          </a:p>
          <a:p>
            <a:endParaRPr lang="zh-CN" altLang="en-US" dirty="0"/>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6.5</a:t>
            </a:r>
            <a:r>
              <a:rPr lang="zh-CN" altLang="en-US" dirty="0"/>
              <a:t>拒绝服务攻</a:t>
            </a:r>
            <a:r>
              <a:rPr lang="zh-CN" altLang="en-US" dirty="0" smtClean="0"/>
              <a:t>击</a:t>
            </a:r>
            <a:endParaRPr lang="zh-CN" altLang="en-US" dirty="0"/>
          </a:p>
        </p:txBody>
      </p:sp>
      <p:sp>
        <p:nvSpPr>
          <p:cNvPr id="3" name="内容占位符 2"/>
          <p:cNvSpPr>
            <a:spLocks noGrp="1"/>
          </p:cNvSpPr>
          <p:nvPr>
            <p:ph idx="1"/>
          </p:nvPr>
        </p:nvSpPr>
        <p:spPr/>
        <p:txBody>
          <a:bodyPr/>
          <a:lstStyle/>
          <a:p>
            <a:r>
              <a:rPr lang="en-US" altLang="zh-CN" dirty="0"/>
              <a:t>6.5.1</a:t>
            </a:r>
            <a:r>
              <a:rPr lang="zh-CN" altLang="en-US" dirty="0"/>
              <a:t>拒绝服务攻击的概念</a:t>
            </a:r>
            <a:endParaRPr lang="zh-CN" altLang="en-US" dirty="0"/>
          </a:p>
          <a:p>
            <a:r>
              <a:rPr lang="en-US" altLang="zh-CN" dirty="0"/>
              <a:t>6.5.2</a:t>
            </a:r>
            <a:r>
              <a:rPr lang="zh-CN" altLang="en-US" dirty="0"/>
              <a:t>利用系统漏洞进行拒绝服务攻击</a:t>
            </a:r>
            <a:endParaRPr lang="zh-CN" altLang="en-US" dirty="0"/>
          </a:p>
          <a:p>
            <a:r>
              <a:rPr lang="en-US" altLang="zh-CN" dirty="0"/>
              <a:t>6.5.3</a:t>
            </a:r>
            <a:r>
              <a:rPr lang="zh-CN" altLang="en-US" dirty="0"/>
              <a:t>利用协议漏洞进行拒绝服务攻击</a:t>
            </a:r>
            <a:endParaRPr lang="zh-CN" altLang="en-US" b="1" dirty="0"/>
          </a:p>
          <a:p>
            <a:r>
              <a:rPr lang="en-US" altLang="zh-CN" dirty="0"/>
              <a:t>6.5.4</a:t>
            </a:r>
            <a:r>
              <a:rPr lang="zh-CN" altLang="en-US" dirty="0"/>
              <a:t>对拒绝服务攻击的防范</a:t>
            </a:r>
            <a:endParaRPr lang="zh-CN" altLang="en-US" dirty="0"/>
          </a:p>
          <a:p>
            <a:endParaRPr lang="zh-CN" altLang="en-US" dirty="0"/>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6.5.1</a:t>
            </a:r>
            <a:r>
              <a:rPr lang="zh-CN" altLang="en-US" dirty="0"/>
              <a:t>拒绝服务攻击的概</a:t>
            </a:r>
            <a:r>
              <a:rPr lang="zh-CN" altLang="en-US" dirty="0" smtClean="0"/>
              <a:t>念</a:t>
            </a:r>
            <a:endParaRPr lang="zh-CN" altLang="en-US" dirty="0"/>
          </a:p>
        </p:txBody>
      </p:sp>
      <p:sp>
        <p:nvSpPr>
          <p:cNvPr id="3" name="内容占位符 2"/>
          <p:cNvSpPr>
            <a:spLocks noGrp="1"/>
          </p:cNvSpPr>
          <p:nvPr>
            <p:ph idx="1"/>
          </p:nvPr>
        </p:nvSpPr>
        <p:spPr/>
        <p:txBody>
          <a:bodyPr>
            <a:normAutofit/>
          </a:bodyPr>
          <a:lstStyle/>
          <a:p>
            <a:r>
              <a:rPr lang="zh-CN" altLang="en-US" dirty="0" smtClean="0"/>
              <a:t>服</a:t>
            </a:r>
            <a:r>
              <a:rPr lang="zh-CN" altLang="en-US" dirty="0"/>
              <a:t>务</a:t>
            </a:r>
            <a:r>
              <a:rPr lang="zh-CN" altLang="en-US" dirty="0" smtClean="0"/>
              <a:t>：</a:t>
            </a:r>
            <a:endParaRPr lang="en-US" altLang="zh-CN" dirty="0" smtClean="0"/>
          </a:p>
          <a:p>
            <a:pPr lvl="1"/>
            <a:r>
              <a:rPr lang="zh-CN" altLang="en-US" dirty="0" smtClean="0"/>
              <a:t>是</a:t>
            </a:r>
            <a:r>
              <a:rPr lang="zh-CN" altLang="en-US" dirty="0"/>
              <a:t>指系统提供的，用户需求的一些功能。</a:t>
            </a:r>
            <a:endParaRPr lang="zh-CN" altLang="en-US" dirty="0"/>
          </a:p>
          <a:p>
            <a:r>
              <a:rPr lang="zh-CN" altLang="en-US" dirty="0" smtClean="0"/>
              <a:t>拒</a:t>
            </a:r>
            <a:r>
              <a:rPr lang="zh-CN" altLang="en-US" dirty="0"/>
              <a:t>绝服务（</a:t>
            </a:r>
            <a:r>
              <a:rPr lang="en-US" altLang="zh-CN" dirty="0" err="1"/>
              <a:t>DoS</a:t>
            </a:r>
            <a:r>
              <a:rPr lang="zh-CN" altLang="en-US" dirty="0" smtClean="0"/>
              <a:t>）：</a:t>
            </a:r>
            <a:endParaRPr lang="en-US" altLang="zh-CN" dirty="0" smtClean="0"/>
          </a:p>
          <a:p>
            <a:pPr lvl="1"/>
            <a:r>
              <a:rPr lang="en-US" altLang="zh-CN" dirty="0" err="1" smtClean="0"/>
              <a:t>DoS</a:t>
            </a:r>
            <a:r>
              <a:rPr lang="zh-CN" altLang="en-US" dirty="0"/>
              <a:t>是</a:t>
            </a:r>
            <a:r>
              <a:rPr lang="en-US" altLang="zh-CN" dirty="0"/>
              <a:t>Denial of Service</a:t>
            </a:r>
            <a:r>
              <a:rPr lang="zh-CN" altLang="en-US" dirty="0"/>
              <a:t>的简称，即拒绝服务，任何对服务的干涉，</a:t>
            </a:r>
            <a:r>
              <a:rPr lang="zh-CN" altLang="en-US" dirty="0">
                <a:solidFill>
                  <a:srgbClr val="FF0000"/>
                </a:solidFill>
              </a:rPr>
              <a:t>使得其可用性降低或者失去可用性均称为拒绝服务</a:t>
            </a:r>
            <a:r>
              <a:rPr lang="zh-CN" altLang="en-US" dirty="0"/>
              <a:t>。例如一个计算机系统崩溃或其带宽耗尽或其硬盘被填满，导致其不能提供正常的服务，就构成拒绝服务。</a:t>
            </a:r>
            <a:endParaRPr lang="zh-CN" altLang="en-US" dirty="0"/>
          </a:p>
          <a:p>
            <a:endParaRPr lang="zh-CN" altLang="en-US" dirty="0"/>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6.5.1</a:t>
            </a:r>
            <a:r>
              <a:rPr lang="zh-CN" altLang="en-US" dirty="0"/>
              <a:t>拒绝服务攻击的概念</a:t>
            </a:r>
            <a:endParaRPr lang="zh-CN" altLang="en-US" dirty="0"/>
          </a:p>
        </p:txBody>
      </p:sp>
      <p:sp>
        <p:nvSpPr>
          <p:cNvPr id="3" name="内容占位符 2"/>
          <p:cNvSpPr>
            <a:spLocks noGrp="1"/>
          </p:cNvSpPr>
          <p:nvPr>
            <p:ph idx="1"/>
          </p:nvPr>
        </p:nvSpPr>
        <p:spPr/>
        <p:txBody>
          <a:bodyPr/>
          <a:lstStyle/>
          <a:p>
            <a:r>
              <a:rPr lang="zh-CN" altLang="en-US" dirty="0"/>
              <a:t>拒绝服务攻击：</a:t>
            </a:r>
            <a:endParaRPr lang="en-US" altLang="zh-CN" dirty="0"/>
          </a:p>
          <a:p>
            <a:pPr lvl="1"/>
            <a:r>
              <a:rPr lang="zh-CN" altLang="en-US" dirty="0"/>
              <a:t>造成</a:t>
            </a:r>
            <a:r>
              <a:rPr lang="en-US" altLang="zh-CN" dirty="0" err="1"/>
              <a:t>DoS</a:t>
            </a:r>
            <a:r>
              <a:rPr lang="zh-CN" altLang="en-US" dirty="0"/>
              <a:t>的攻击行为被称为</a:t>
            </a:r>
            <a:r>
              <a:rPr lang="en-US" altLang="zh-CN" dirty="0" err="1"/>
              <a:t>DoS</a:t>
            </a:r>
            <a:r>
              <a:rPr lang="zh-CN" altLang="en-US" dirty="0"/>
              <a:t>攻击，其目的是使计算机或网络无法提供正常的服务。</a:t>
            </a:r>
            <a:endParaRPr lang="zh-CN" altLang="en-US" dirty="0"/>
          </a:p>
          <a:p>
            <a:r>
              <a:rPr lang="zh-CN" altLang="en-US" dirty="0"/>
              <a:t>分布式拒绝服务（</a:t>
            </a:r>
            <a:r>
              <a:rPr lang="en-US" altLang="zh-CN" dirty="0" err="1"/>
              <a:t>DDoS</a:t>
            </a:r>
            <a:r>
              <a:rPr lang="zh-CN" altLang="en-US" dirty="0"/>
              <a:t>）攻击</a:t>
            </a:r>
            <a:r>
              <a:rPr lang="zh-CN" altLang="en-US" dirty="0" smtClean="0"/>
              <a:t>：</a:t>
            </a:r>
            <a:endParaRPr lang="en-US" altLang="zh-CN" dirty="0" smtClean="0"/>
          </a:p>
          <a:p>
            <a:pPr lvl="1"/>
            <a:r>
              <a:rPr lang="zh-CN" altLang="en-US" dirty="0" smtClean="0"/>
              <a:t>如</a:t>
            </a:r>
            <a:r>
              <a:rPr lang="zh-CN" altLang="en-US" dirty="0"/>
              <a:t>果处于不同位置的多个攻击者同时向一个或数个目标发起攻击，或者一个或多个攻击者控制了位于不同位置的多台机器并利用这些机器对受害者同时实施攻击</a:t>
            </a:r>
            <a:endParaRPr lang="zh-CN" altLang="en-US" dirty="0"/>
          </a:p>
          <a:p>
            <a:endParaRPr lang="zh-CN" altLang="en-US"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IP</a:t>
            </a:r>
            <a:r>
              <a:rPr lang="zh-CN" altLang="en-US" dirty="0"/>
              <a:t>扫</a:t>
            </a:r>
            <a:r>
              <a:rPr lang="zh-CN" altLang="en-US" dirty="0" smtClean="0"/>
              <a:t>描的常</a:t>
            </a:r>
            <a:r>
              <a:rPr lang="zh-CN" altLang="en-US" dirty="0"/>
              <a:t>用工</a:t>
            </a:r>
            <a:r>
              <a:rPr lang="zh-CN" altLang="en-US" dirty="0" smtClean="0"/>
              <a:t>具</a:t>
            </a:r>
            <a:endParaRPr lang="zh-CN" altLang="en-US" dirty="0"/>
          </a:p>
        </p:txBody>
      </p:sp>
      <p:sp>
        <p:nvSpPr>
          <p:cNvPr id="3" name="内容占位符 2"/>
          <p:cNvSpPr>
            <a:spLocks noGrp="1"/>
          </p:cNvSpPr>
          <p:nvPr>
            <p:ph idx="1"/>
          </p:nvPr>
        </p:nvSpPr>
        <p:spPr/>
        <p:txBody>
          <a:bodyPr/>
          <a:lstStyle/>
          <a:p>
            <a:r>
              <a:rPr lang="en-US" altLang="zh-CN" dirty="0" err="1"/>
              <a:t>Nmap</a:t>
            </a:r>
            <a:r>
              <a:rPr lang="zh-CN" altLang="en-US" dirty="0"/>
              <a:t>是一个网络连接</a:t>
            </a:r>
            <a:r>
              <a:rPr lang="zh-CN" altLang="en-US" dirty="0">
                <a:solidFill>
                  <a:srgbClr val="FF0000"/>
                </a:solidFill>
              </a:rPr>
              <a:t>端口扫描</a:t>
            </a:r>
            <a:r>
              <a:rPr lang="zh-CN" altLang="en-US" dirty="0"/>
              <a:t>软件，用来扫描目标网络主机的网络连接端口。确定哪些服务正在哪些端口上运行，从此推断运行在目标主机上的操作系统类型。它能很容易并相对较快的对目标地址空间进行</a:t>
            </a:r>
            <a:r>
              <a:rPr lang="en-US" altLang="zh-CN" dirty="0"/>
              <a:t>ICMP Ping</a:t>
            </a:r>
            <a:r>
              <a:rPr lang="zh-CN" altLang="en-US" dirty="0"/>
              <a:t>扫描。</a:t>
            </a:r>
            <a:endParaRPr lang="zh-CN" altLang="en-US" dirty="0"/>
          </a:p>
          <a:p>
            <a:r>
              <a:rPr lang="en-US" altLang="zh-CN" dirty="0" err="1"/>
              <a:t>Nmap</a:t>
            </a:r>
            <a:r>
              <a:rPr lang="zh-CN" altLang="en-US" dirty="0"/>
              <a:t>的官方网址为</a:t>
            </a:r>
            <a:r>
              <a:rPr lang="en-US" altLang="zh-CN" dirty="0"/>
              <a:t>https://nmap.org/</a:t>
            </a:r>
            <a:endParaRPr lang="en-US" altLang="zh-CN" dirty="0"/>
          </a:p>
          <a:p>
            <a:endParaRPr lang="zh-CN" altLang="en-US" dirty="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6.5.2</a:t>
            </a:r>
            <a:r>
              <a:rPr lang="zh-CN" altLang="en-US" dirty="0"/>
              <a:t>利用系统漏洞进行拒绝服务攻</a:t>
            </a:r>
            <a:r>
              <a:rPr lang="zh-CN" altLang="en-US" dirty="0" smtClean="0"/>
              <a:t>击</a:t>
            </a:r>
            <a:endParaRPr lang="zh-CN" altLang="en-US" dirty="0"/>
          </a:p>
        </p:txBody>
      </p:sp>
      <p:sp>
        <p:nvSpPr>
          <p:cNvPr id="3" name="内容占位符 2"/>
          <p:cNvSpPr>
            <a:spLocks noGrp="1"/>
          </p:cNvSpPr>
          <p:nvPr>
            <p:ph idx="1"/>
          </p:nvPr>
        </p:nvSpPr>
        <p:spPr/>
        <p:txBody>
          <a:bodyPr>
            <a:normAutofit lnSpcReduction="10000"/>
          </a:bodyPr>
          <a:lstStyle/>
          <a:p>
            <a:r>
              <a:rPr lang="zh-CN" altLang="en-US" dirty="0"/>
              <a:t>系统漏洞是包含在操作系统或应用程序中与安全相关的系统缺陷。这些缺陷大多是由于错误的编程、粗心的源代码审核或一些不当的绑定所造成的，常被攻击者利用</a:t>
            </a:r>
            <a:endParaRPr lang="zh-CN" altLang="en-US" dirty="0"/>
          </a:p>
          <a:p>
            <a:pPr lvl="1"/>
            <a:r>
              <a:rPr lang="zh-CN" altLang="en-US" dirty="0"/>
              <a:t>例如微软的</a:t>
            </a:r>
            <a:r>
              <a:rPr lang="en-US" altLang="zh-CN" dirty="0"/>
              <a:t>Windows </a:t>
            </a:r>
            <a:r>
              <a:rPr lang="zh-CN" altLang="en-US" dirty="0"/>
              <a:t>操作系统</a:t>
            </a:r>
            <a:r>
              <a:rPr lang="zh-CN" altLang="en-US" dirty="0" smtClean="0"/>
              <a:t>中</a:t>
            </a:r>
            <a:r>
              <a:rPr lang="zh-CN" altLang="en-US" dirty="0"/>
              <a:t>的</a:t>
            </a:r>
            <a:r>
              <a:rPr lang="zh-CN" altLang="en-US" dirty="0" smtClean="0"/>
              <a:t>安</a:t>
            </a:r>
            <a:r>
              <a:rPr lang="zh-CN" altLang="en-US" dirty="0"/>
              <a:t>全漏洞允许</a:t>
            </a:r>
            <a:r>
              <a:rPr lang="en-US" altLang="zh-CN" dirty="0"/>
              <a:t>rootkits</a:t>
            </a:r>
            <a:r>
              <a:rPr lang="zh-CN" altLang="en-US" dirty="0"/>
              <a:t>在使用操作系统的计算机上隐藏起来或者实施拒绝服务器攻击</a:t>
            </a:r>
            <a:endParaRPr lang="zh-CN" altLang="en-US" dirty="0"/>
          </a:p>
          <a:p>
            <a:pPr lvl="1"/>
            <a:r>
              <a:rPr lang="en-US" altLang="zh-CN" dirty="0"/>
              <a:t>Windows GDI Plus library</a:t>
            </a:r>
            <a:r>
              <a:rPr lang="zh-CN" altLang="en-US" dirty="0"/>
              <a:t>存在处理畸形图象漏洞，可能引起远程拒绝服务</a:t>
            </a:r>
            <a:endParaRPr lang="zh-CN" altLang="en-US" dirty="0"/>
          </a:p>
          <a:p>
            <a:r>
              <a:rPr lang="zh-CN" altLang="en-US" dirty="0"/>
              <a:t>解决这类攻击方法只能是不停的修复漏洞，同时加强管理人员对这类问题的重视程度</a:t>
            </a:r>
            <a:endParaRPr lang="zh-CN" altLang="en-US" dirty="0"/>
          </a:p>
          <a:p>
            <a:endParaRPr lang="zh-CN" altLang="en-US" dirty="0"/>
          </a:p>
          <a:p>
            <a:endParaRPr lang="zh-CN" altLang="en-US" dirty="0"/>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6.5.3</a:t>
            </a:r>
            <a:r>
              <a:rPr lang="zh-CN" altLang="en-US" dirty="0"/>
              <a:t>利用协议漏洞进行拒绝服务攻</a:t>
            </a:r>
            <a:r>
              <a:rPr lang="zh-CN" altLang="en-US" dirty="0" smtClean="0"/>
              <a:t>击</a:t>
            </a:r>
            <a:endParaRPr lang="zh-CN" altLang="en-US" dirty="0"/>
          </a:p>
        </p:txBody>
      </p:sp>
      <p:sp>
        <p:nvSpPr>
          <p:cNvPr id="3" name="内容占位符 2"/>
          <p:cNvSpPr>
            <a:spLocks noGrp="1"/>
          </p:cNvSpPr>
          <p:nvPr>
            <p:ph idx="1"/>
          </p:nvPr>
        </p:nvSpPr>
        <p:spPr/>
        <p:txBody>
          <a:bodyPr/>
          <a:lstStyle/>
          <a:p>
            <a:r>
              <a:rPr lang="zh-CN" altLang="en-US" dirty="0"/>
              <a:t>几个典型的利用协议漏洞进行的拒绝服务攻击：</a:t>
            </a:r>
            <a:endParaRPr lang="zh-CN" altLang="en-US" dirty="0"/>
          </a:p>
          <a:p>
            <a:pPr lvl="1"/>
            <a:r>
              <a:rPr lang="en-US" altLang="zh-CN" dirty="0"/>
              <a:t>SYN Flood</a:t>
            </a:r>
            <a:endParaRPr lang="en-US" altLang="zh-CN" dirty="0"/>
          </a:p>
          <a:p>
            <a:pPr lvl="1"/>
            <a:r>
              <a:rPr lang="en-US" altLang="zh-CN" dirty="0" smtClean="0"/>
              <a:t>UDP </a:t>
            </a:r>
            <a:r>
              <a:rPr lang="en-US" altLang="zh-CN" dirty="0"/>
              <a:t>flood</a:t>
            </a:r>
            <a:r>
              <a:rPr lang="zh-CN" altLang="en-US" dirty="0"/>
              <a:t>拒绝服务攻击</a:t>
            </a:r>
            <a:endParaRPr lang="zh-CN" altLang="en-US" dirty="0"/>
          </a:p>
          <a:p>
            <a:pPr lvl="1"/>
            <a:r>
              <a:rPr lang="en-US" altLang="zh-CN" dirty="0"/>
              <a:t>Land</a:t>
            </a:r>
            <a:r>
              <a:rPr lang="zh-CN" altLang="en-US" dirty="0"/>
              <a:t>攻击</a:t>
            </a:r>
            <a:endParaRPr lang="zh-CN" altLang="en-US" dirty="0"/>
          </a:p>
          <a:p>
            <a:pPr lvl="1"/>
            <a:r>
              <a:rPr lang="zh-CN" altLang="en-US" dirty="0"/>
              <a:t>死</a:t>
            </a:r>
            <a:r>
              <a:rPr lang="en-US" altLang="zh-CN" dirty="0"/>
              <a:t>Ping</a:t>
            </a:r>
            <a:endParaRPr lang="en-US" altLang="zh-CN" dirty="0"/>
          </a:p>
          <a:p>
            <a:endParaRPr lang="zh-CN" altLang="en-US" dirty="0"/>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6.5.4</a:t>
            </a:r>
            <a:r>
              <a:rPr lang="zh-CN" altLang="en-US" dirty="0"/>
              <a:t>对拒绝服务攻击的防</a:t>
            </a:r>
            <a:r>
              <a:rPr lang="zh-CN" altLang="en-US" dirty="0" smtClean="0"/>
              <a:t>范</a:t>
            </a:r>
            <a:endParaRPr lang="zh-CN" altLang="en-US" dirty="0"/>
          </a:p>
        </p:txBody>
      </p:sp>
      <p:sp>
        <p:nvSpPr>
          <p:cNvPr id="3" name="内容占位符 2"/>
          <p:cNvSpPr>
            <a:spLocks noGrp="1"/>
          </p:cNvSpPr>
          <p:nvPr>
            <p:ph idx="1"/>
          </p:nvPr>
        </p:nvSpPr>
        <p:spPr/>
        <p:txBody>
          <a:bodyPr/>
          <a:lstStyle/>
          <a:p>
            <a:r>
              <a:rPr lang="zh-CN" altLang="en-US" dirty="0"/>
              <a:t>确保所有服务器采用最新系统，并打上安全补丁</a:t>
            </a:r>
            <a:endParaRPr lang="zh-CN" altLang="en-US" dirty="0"/>
          </a:p>
          <a:p>
            <a:r>
              <a:rPr lang="zh-CN" altLang="en-US" dirty="0"/>
              <a:t>删除多余的网络服务</a:t>
            </a:r>
            <a:endParaRPr lang="zh-CN" altLang="en-US" dirty="0"/>
          </a:p>
          <a:p>
            <a:r>
              <a:rPr lang="zh-CN" altLang="en-US" dirty="0"/>
              <a:t>自己定制防火墙规则</a:t>
            </a:r>
            <a:endParaRPr lang="zh-CN" altLang="en-US" dirty="0"/>
          </a:p>
          <a:p>
            <a:r>
              <a:rPr lang="zh-CN" altLang="en-US" dirty="0"/>
              <a:t>确保从服务器相应的目录或文件数据库中删除未使用的服务</a:t>
            </a:r>
            <a:endParaRPr lang="zh-CN" altLang="en-US" dirty="0"/>
          </a:p>
          <a:p>
            <a:r>
              <a:rPr lang="zh-CN" altLang="en-US" dirty="0"/>
              <a:t>禁止内部网通过</a:t>
            </a:r>
            <a:r>
              <a:rPr lang="en-US" altLang="zh-CN" dirty="0"/>
              <a:t>Modem</a:t>
            </a:r>
            <a:r>
              <a:rPr lang="zh-CN" altLang="en-US" dirty="0"/>
              <a:t>连接至</a:t>
            </a:r>
            <a:r>
              <a:rPr lang="en-US" altLang="zh-CN" dirty="0"/>
              <a:t>PSTN</a:t>
            </a:r>
            <a:r>
              <a:rPr lang="zh-CN" altLang="en-US" dirty="0"/>
              <a:t>系统</a:t>
            </a:r>
            <a:endParaRPr lang="zh-CN" altLang="en-US" dirty="0"/>
          </a:p>
          <a:p>
            <a:r>
              <a:rPr lang="zh-CN" altLang="en-US" dirty="0"/>
              <a:t>禁止使用网络访问程序如</a:t>
            </a:r>
            <a:r>
              <a:rPr lang="en-US" altLang="zh-CN" dirty="0"/>
              <a:t>Telnet</a:t>
            </a:r>
            <a:r>
              <a:rPr lang="zh-CN" altLang="en-US" dirty="0"/>
              <a:t>、</a:t>
            </a:r>
            <a:r>
              <a:rPr lang="en-US" altLang="zh-CN" dirty="0"/>
              <a:t>Ftp</a:t>
            </a:r>
            <a:r>
              <a:rPr lang="zh-CN" altLang="en-US" dirty="0"/>
              <a:t>、</a:t>
            </a:r>
            <a:r>
              <a:rPr lang="en-US" altLang="zh-CN" dirty="0" err="1"/>
              <a:t>Rsh</a:t>
            </a:r>
            <a:r>
              <a:rPr lang="zh-CN" altLang="en-US" dirty="0"/>
              <a:t>、</a:t>
            </a:r>
            <a:r>
              <a:rPr lang="en-US" altLang="zh-CN" dirty="0"/>
              <a:t>Rlogin</a:t>
            </a:r>
            <a:r>
              <a:rPr lang="zh-CN" altLang="en-US" dirty="0"/>
              <a:t>和</a:t>
            </a:r>
            <a:r>
              <a:rPr lang="en-US" altLang="zh-CN" dirty="0" err="1"/>
              <a:t>Rcp</a:t>
            </a:r>
            <a:r>
              <a:rPr lang="zh-CN" altLang="en-US" dirty="0"/>
              <a:t>，以基于</a:t>
            </a:r>
            <a:r>
              <a:rPr lang="en-US" altLang="zh-CN" dirty="0"/>
              <a:t>PKI</a:t>
            </a:r>
            <a:r>
              <a:rPr lang="zh-CN" altLang="en-US" dirty="0"/>
              <a:t>的访问程序如</a:t>
            </a:r>
            <a:r>
              <a:rPr lang="en-US" altLang="zh-CN" dirty="0"/>
              <a:t>SSH</a:t>
            </a:r>
            <a:r>
              <a:rPr lang="zh-CN" altLang="en-US" dirty="0"/>
              <a:t>取代</a:t>
            </a:r>
            <a:endParaRPr lang="zh-CN" altLang="en-US" dirty="0"/>
          </a:p>
          <a:p>
            <a:endParaRPr lang="zh-CN" altLang="en-US" dirty="0"/>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6.5.4</a:t>
            </a:r>
            <a:r>
              <a:rPr lang="zh-CN" altLang="en-US" dirty="0"/>
              <a:t>对拒绝服务攻击的防范</a:t>
            </a:r>
            <a:endParaRPr lang="zh-CN" altLang="en-US" dirty="0"/>
          </a:p>
        </p:txBody>
      </p:sp>
      <p:sp>
        <p:nvSpPr>
          <p:cNvPr id="3" name="内容占位符 2"/>
          <p:cNvSpPr>
            <a:spLocks noGrp="1"/>
          </p:cNvSpPr>
          <p:nvPr>
            <p:ph idx="1"/>
          </p:nvPr>
        </p:nvSpPr>
        <p:spPr/>
        <p:txBody>
          <a:bodyPr/>
          <a:lstStyle/>
          <a:p>
            <a:r>
              <a:rPr lang="zh-CN" altLang="en-US" dirty="0"/>
              <a:t>限制在防火墙外与网络文件共享</a:t>
            </a:r>
            <a:endParaRPr lang="zh-CN" altLang="en-US" dirty="0"/>
          </a:p>
          <a:p>
            <a:r>
              <a:rPr lang="zh-CN" altLang="en-US" dirty="0"/>
              <a:t>在防火墙上运行端口映射程序或端口扫描程序</a:t>
            </a:r>
            <a:endParaRPr lang="zh-CN" altLang="en-US" dirty="0"/>
          </a:p>
          <a:p>
            <a:r>
              <a:rPr lang="zh-CN" altLang="en-US" dirty="0"/>
              <a:t>检查所有网络设备和主机</a:t>
            </a:r>
            <a:r>
              <a:rPr lang="en-US" altLang="zh-CN" dirty="0"/>
              <a:t>/</a:t>
            </a:r>
            <a:r>
              <a:rPr lang="zh-CN" altLang="en-US" dirty="0"/>
              <a:t>服务器系统的日志</a:t>
            </a:r>
            <a:endParaRPr lang="zh-CN" altLang="en-US" dirty="0"/>
          </a:p>
          <a:p>
            <a:r>
              <a:rPr lang="zh-CN" altLang="en-US" dirty="0"/>
              <a:t>确保管理员对所有主机进行检查，而不仅针对关键主机</a:t>
            </a:r>
            <a:endParaRPr lang="zh-CN" altLang="en-US" dirty="0"/>
          </a:p>
          <a:p>
            <a:endParaRPr lang="zh-CN" altLang="en-US"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2</a:t>
            </a:r>
            <a:r>
              <a:rPr lang="zh-CN" altLang="en-US" dirty="0"/>
              <a:t>．端口扫</a:t>
            </a:r>
            <a:r>
              <a:rPr lang="zh-CN" altLang="en-US" dirty="0" smtClean="0"/>
              <a:t>描</a:t>
            </a:r>
            <a:endParaRPr lang="zh-CN" altLang="en-US" dirty="0"/>
          </a:p>
        </p:txBody>
      </p:sp>
      <p:sp>
        <p:nvSpPr>
          <p:cNvPr id="3" name="内容占位符 2"/>
          <p:cNvSpPr>
            <a:spLocks noGrp="1"/>
          </p:cNvSpPr>
          <p:nvPr>
            <p:ph idx="1"/>
          </p:nvPr>
        </p:nvSpPr>
        <p:spPr/>
        <p:txBody>
          <a:bodyPr/>
          <a:lstStyle/>
          <a:p>
            <a:r>
              <a:rPr lang="zh-CN" altLang="en-US" dirty="0"/>
              <a:t>端口扫</a:t>
            </a:r>
            <a:r>
              <a:rPr lang="zh-CN" altLang="en-US" dirty="0" smtClean="0"/>
              <a:t>描可</a:t>
            </a:r>
            <a:r>
              <a:rPr lang="zh-CN" altLang="en-US" dirty="0"/>
              <a:t>以分为</a:t>
            </a:r>
            <a:r>
              <a:rPr lang="en-US" altLang="zh-CN" dirty="0"/>
              <a:t>TCP</a:t>
            </a:r>
            <a:r>
              <a:rPr lang="zh-CN" altLang="en-US" dirty="0"/>
              <a:t>扫描和</a:t>
            </a:r>
            <a:r>
              <a:rPr lang="en-US" altLang="zh-CN" dirty="0"/>
              <a:t>UDP</a:t>
            </a:r>
            <a:r>
              <a:rPr lang="zh-CN" altLang="en-US" dirty="0"/>
              <a:t>扫</a:t>
            </a:r>
            <a:r>
              <a:rPr lang="zh-CN" altLang="en-US" dirty="0" smtClean="0"/>
              <a:t>描</a:t>
            </a:r>
            <a:endParaRPr lang="en-US" altLang="zh-CN" dirty="0" smtClean="0"/>
          </a:p>
          <a:p>
            <a:r>
              <a:rPr lang="en-US" altLang="zh-CN" dirty="0" smtClean="0"/>
              <a:t>TCP</a:t>
            </a:r>
            <a:r>
              <a:rPr lang="zh-CN" altLang="en-US" dirty="0"/>
              <a:t>端口扫</a:t>
            </a:r>
            <a:r>
              <a:rPr lang="zh-CN" altLang="en-US" dirty="0" smtClean="0"/>
              <a:t>描即三</a:t>
            </a:r>
            <a:r>
              <a:rPr lang="zh-CN" altLang="en-US" dirty="0"/>
              <a:t>次握手</a:t>
            </a:r>
            <a:endParaRPr lang="zh-CN" altLang="en-US" dirty="0"/>
          </a:p>
          <a:p>
            <a:endParaRPr lang="en-US" altLang="zh-CN" dirty="0" smtClean="0"/>
          </a:p>
          <a:p>
            <a:endParaRPr lang="zh-CN" altLang="en-US" dirty="0"/>
          </a:p>
          <a:p>
            <a:endParaRPr lang="zh-CN" altLang="en-US" dirty="0"/>
          </a:p>
          <a:p>
            <a:endParaRPr lang="zh-CN" altLang="en-US" dirty="0"/>
          </a:p>
        </p:txBody>
      </p:sp>
      <p:pic>
        <p:nvPicPr>
          <p:cNvPr id="4" name="图片 3" descr="o_Connection_TCP"/>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a:xfrm>
            <a:off x="3251977" y="2845837"/>
            <a:ext cx="5733402" cy="3671982"/>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几种常用的</a:t>
            </a:r>
            <a:r>
              <a:rPr lang="en-US" altLang="zh-CN" dirty="0"/>
              <a:t>TCP</a:t>
            </a:r>
            <a:r>
              <a:rPr lang="zh-CN" altLang="en-US" dirty="0"/>
              <a:t>端口扫描方</a:t>
            </a:r>
            <a:r>
              <a:rPr lang="zh-CN" altLang="en-US" dirty="0" smtClean="0"/>
              <a:t>法</a:t>
            </a:r>
            <a:endParaRPr lang="zh-CN" altLang="en-US" dirty="0"/>
          </a:p>
        </p:txBody>
      </p:sp>
      <p:sp>
        <p:nvSpPr>
          <p:cNvPr id="3" name="内容占位符 2"/>
          <p:cNvSpPr>
            <a:spLocks noGrp="1"/>
          </p:cNvSpPr>
          <p:nvPr>
            <p:ph idx="1"/>
          </p:nvPr>
        </p:nvSpPr>
        <p:spPr/>
        <p:txBody>
          <a:bodyPr/>
          <a:lstStyle/>
          <a:p>
            <a:r>
              <a:rPr lang="en-US" altLang="zh-CN" dirty="0"/>
              <a:t>TCP connect()</a:t>
            </a:r>
            <a:r>
              <a:rPr lang="zh-CN" altLang="en-US" dirty="0"/>
              <a:t>扫</a:t>
            </a:r>
            <a:r>
              <a:rPr lang="zh-CN" altLang="en-US" dirty="0" smtClean="0"/>
              <a:t>描</a:t>
            </a:r>
            <a:endParaRPr lang="en-US" altLang="zh-CN" dirty="0" smtClean="0"/>
          </a:p>
          <a:p>
            <a:pPr lvl="1"/>
            <a:r>
              <a:rPr lang="zh-CN" altLang="en-US" dirty="0" smtClean="0"/>
              <a:t>完成一次三次握手</a:t>
            </a:r>
            <a:endParaRPr lang="en-US" altLang="zh-CN" dirty="0" smtClean="0"/>
          </a:p>
          <a:p>
            <a:pPr lvl="1"/>
            <a:r>
              <a:rPr lang="zh-CN" altLang="en-US" dirty="0" smtClean="0"/>
              <a:t>主</a:t>
            </a:r>
            <a:r>
              <a:rPr lang="zh-CN" altLang="en-US" dirty="0"/>
              <a:t>要不足是过于简单，容易被目标主机识别和记录</a:t>
            </a:r>
            <a:endParaRPr lang="zh-CN" altLang="en-US" dirty="0"/>
          </a:p>
          <a:p>
            <a:r>
              <a:rPr lang="zh-CN" altLang="en-US" dirty="0" smtClean="0"/>
              <a:t>半</a:t>
            </a:r>
            <a:r>
              <a:rPr lang="zh-CN" altLang="en-US" dirty="0"/>
              <a:t>开</a:t>
            </a:r>
            <a:r>
              <a:rPr lang="en-US" altLang="zh-CN" dirty="0"/>
              <a:t>SYN </a:t>
            </a:r>
            <a:r>
              <a:rPr lang="zh-CN" altLang="en-US" dirty="0"/>
              <a:t>标记扫描</a:t>
            </a:r>
            <a:endParaRPr lang="zh-CN" altLang="en-US" dirty="0"/>
          </a:p>
          <a:p>
            <a:pPr lvl="1"/>
            <a:r>
              <a:rPr lang="zh-CN" altLang="en-US" dirty="0"/>
              <a:t>在进行半开</a:t>
            </a:r>
            <a:r>
              <a:rPr lang="en-US" altLang="zh-CN" dirty="0"/>
              <a:t>SYN</a:t>
            </a:r>
            <a:r>
              <a:rPr lang="zh-CN" altLang="en-US" dirty="0"/>
              <a:t>端口扫描时， 发现服务器的某个端口是开放的之后， 客户端向服务器发送一个</a:t>
            </a:r>
            <a:r>
              <a:rPr lang="en-US" altLang="zh-CN" dirty="0"/>
              <a:t>RST</a:t>
            </a:r>
            <a:r>
              <a:rPr lang="zh-CN" altLang="en-US" dirty="0"/>
              <a:t>数据包作为三次握手过程的最后一步，而不是一个</a:t>
            </a:r>
            <a:r>
              <a:rPr lang="en-US" altLang="zh-CN" dirty="0"/>
              <a:t>ACK</a:t>
            </a:r>
            <a:r>
              <a:rPr lang="zh-CN" altLang="en-US" dirty="0"/>
              <a:t>数据</a:t>
            </a:r>
            <a:r>
              <a:rPr lang="zh-CN" altLang="en-US" dirty="0" smtClean="0"/>
              <a:t>包</a:t>
            </a:r>
            <a:endParaRPr lang="en-US" altLang="zh-CN" dirty="0" smtClean="0"/>
          </a:p>
          <a:p>
            <a:pPr lvl="1"/>
            <a:r>
              <a:rPr lang="zh-CN" altLang="en-US" dirty="0"/>
              <a:t>三次握手永远不会完成，因此连接也就不会建立</a:t>
            </a:r>
            <a:endParaRPr lang="zh-CN" altLang="en-US" dirty="0"/>
          </a:p>
          <a:p>
            <a:pPr marL="457200" lvl="1" indent="0">
              <a:buNone/>
            </a:pPr>
            <a:endParaRPr lang="zh-CN" altLang="en-US" dirty="0"/>
          </a:p>
          <a:p>
            <a:endParaRPr lang="zh-CN" alt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UDP</a:t>
            </a:r>
            <a:r>
              <a:rPr lang="zh-CN" altLang="en-US" dirty="0"/>
              <a:t>端口扫</a:t>
            </a:r>
            <a:r>
              <a:rPr lang="zh-CN" altLang="en-US" dirty="0" smtClean="0"/>
              <a:t>描</a:t>
            </a:r>
            <a:endParaRPr lang="zh-CN" altLang="en-US" dirty="0"/>
          </a:p>
        </p:txBody>
      </p:sp>
      <p:sp>
        <p:nvSpPr>
          <p:cNvPr id="3" name="内容占位符 2"/>
          <p:cNvSpPr>
            <a:spLocks noGrp="1"/>
          </p:cNvSpPr>
          <p:nvPr>
            <p:ph idx="1"/>
          </p:nvPr>
        </p:nvSpPr>
        <p:spPr/>
        <p:txBody>
          <a:bodyPr/>
          <a:lstStyle/>
          <a:p>
            <a:r>
              <a:rPr lang="zh-CN" altLang="en-US" dirty="0" smtClean="0"/>
              <a:t>发</a:t>
            </a:r>
            <a:r>
              <a:rPr lang="zh-CN" altLang="en-US" dirty="0"/>
              <a:t>送 </a:t>
            </a:r>
            <a:r>
              <a:rPr lang="en-US" altLang="zh-CN" dirty="0"/>
              <a:t>UDP</a:t>
            </a:r>
            <a:r>
              <a:rPr lang="zh-CN" altLang="en-US" dirty="0"/>
              <a:t>探测数据包到</a:t>
            </a:r>
            <a:r>
              <a:rPr lang="zh-CN" altLang="en-US" dirty="0">
                <a:solidFill>
                  <a:srgbClr val="FF0000"/>
                </a:solidFill>
              </a:rPr>
              <a:t>所有的</a:t>
            </a:r>
            <a:r>
              <a:rPr lang="en-US" altLang="zh-CN" dirty="0">
                <a:solidFill>
                  <a:srgbClr val="FF0000"/>
                </a:solidFill>
              </a:rPr>
              <a:t>65535</a:t>
            </a:r>
            <a:r>
              <a:rPr lang="zh-CN" altLang="en-US" dirty="0">
                <a:solidFill>
                  <a:srgbClr val="FF0000"/>
                </a:solidFill>
              </a:rPr>
              <a:t>个</a:t>
            </a:r>
            <a:r>
              <a:rPr lang="en-US" altLang="zh-CN" dirty="0">
                <a:solidFill>
                  <a:srgbClr val="FF0000"/>
                </a:solidFill>
              </a:rPr>
              <a:t>UDP</a:t>
            </a:r>
            <a:r>
              <a:rPr lang="zh-CN" altLang="en-US" dirty="0">
                <a:solidFill>
                  <a:srgbClr val="FF0000"/>
                </a:solidFill>
              </a:rPr>
              <a:t>端口</a:t>
            </a:r>
            <a:r>
              <a:rPr lang="zh-CN" altLang="en-US" dirty="0"/>
              <a:t>，之后等待“</a:t>
            </a:r>
            <a:r>
              <a:rPr lang="en-US" altLang="zh-CN" dirty="0"/>
              <a:t>ICMP</a:t>
            </a:r>
            <a:r>
              <a:rPr lang="zh-CN" altLang="en-US" dirty="0"/>
              <a:t>目的端口不可达”消息以识别不可达的 </a:t>
            </a:r>
            <a:r>
              <a:rPr lang="en-US" altLang="zh-CN" dirty="0"/>
              <a:t>UDP</a:t>
            </a:r>
            <a:r>
              <a:rPr lang="zh-CN" altLang="en-US" dirty="0"/>
              <a:t>端口。</a:t>
            </a:r>
            <a:endParaRPr lang="zh-CN" altLang="en-US" dirty="0"/>
          </a:p>
          <a:p>
            <a:r>
              <a:rPr lang="zh-CN" altLang="en-US" dirty="0" smtClean="0"/>
              <a:t>使</a:t>
            </a:r>
            <a:r>
              <a:rPr lang="zh-CN" altLang="en-US" dirty="0"/>
              <a:t>用特定的 </a:t>
            </a:r>
            <a:r>
              <a:rPr lang="en-US" altLang="zh-CN" dirty="0"/>
              <a:t>UDP</a:t>
            </a:r>
            <a:r>
              <a:rPr lang="zh-CN" altLang="en-US" dirty="0"/>
              <a:t>服务客户端（如 </a:t>
            </a:r>
            <a:r>
              <a:rPr lang="en-US" altLang="zh-CN" dirty="0" err="1"/>
              <a:t>Snmpwalk</a:t>
            </a:r>
            <a:r>
              <a:rPr lang="zh-CN" altLang="en-US" dirty="0"/>
              <a:t>，</a:t>
            </a:r>
            <a:r>
              <a:rPr lang="en-US" altLang="zh-CN" dirty="0"/>
              <a:t>dig</a:t>
            </a:r>
            <a:r>
              <a:rPr lang="zh-CN" altLang="en-US" dirty="0"/>
              <a:t>或</a:t>
            </a:r>
            <a:r>
              <a:rPr lang="en-US" altLang="zh-CN" dirty="0" err="1"/>
              <a:t>Tftp</a:t>
            </a:r>
            <a:r>
              <a:rPr lang="zh-CN" altLang="en-US" dirty="0"/>
              <a:t>）发送</a:t>
            </a:r>
            <a:r>
              <a:rPr lang="en-US" altLang="zh-CN" dirty="0"/>
              <a:t>UDP</a:t>
            </a:r>
            <a:r>
              <a:rPr lang="zh-CN" altLang="en-US" dirty="0"/>
              <a:t>数据包到目标</a:t>
            </a:r>
            <a:r>
              <a:rPr lang="en-US" altLang="zh-CN" dirty="0"/>
              <a:t>UDP</a:t>
            </a:r>
            <a:r>
              <a:rPr lang="zh-CN" altLang="en-US" dirty="0"/>
              <a:t>网络服务之后等待确定性的响应信息。</a:t>
            </a:r>
            <a:endParaRPr lang="zh-CN" altLang="en-US" dirty="0"/>
          </a:p>
          <a:p>
            <a:endParaRPr lang="zh-CN" altLang="en-US" dirty="0"/>
          </a:p>
        </p:txBody>
      </p:sp>
    </p:spTree>
  </p:cSld>
  <p:clrMapOvr>
    <a:masterClrMapping/>
  </p:clrMapOvr>
</p:sld>
</file>

<file path=ppt/tags/tag1.xml><?xml version="1.0" encoding="utf-8"?>
<p:tagLst xmlns:p="http://schemas.openxmlformats.org/presentationml/2006/main">
  <p:tag name="KSO_WM_BEAUTIFY_FLAG" val=""/>
</p:tagLst>
</file>

<file path=ppt/tags/tag2.xml><?xml version="1.0" encoding="utf-8"?>
<p:tagLst xmlns:p="http://schemas.openxmlformats.org/presentationml/2006/main">
  <p:tag name="commondata" val="eyJoZGlkIjoiODU0ODQyODEzMDZjNDUyZDUwNzUxOGQwNmU1YTA2MjMifQ=="/>
</p:tagLst>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暗香扑面">
  <a:themeElements>
    <a:clrScheme name="暗香扑面">
      <a:dk1>
        <a:sysClr val="windowText" lastClr="000000"/>
      </a:dk1>
      <a:lt1>
        <a:sysClr val="window" lastClr="FFFFFF"/>
      </a:lt1>
      <a:dk2>
        <a:srgbClr val="2F2F2F"/>
      </a:dk2>
      <a:lt2>
        <a:srgbClr val="FFFFF4"/>
      </a:lt2>
      <a:accent1>
        <a:srgbClr val="918415"/>
      </a:accent1>
      <a:accent2>
        <a:srgbClr val="C47546"/>
      </a:accent2>
      <a:accent3>
        <a:srgbClr val="AFB591"/>
      </a:accent3>
      <a:accent4>
        <a:srgbClr val="B9945B"/>
      </a:accent4>
      <a:accent5>
        <a:srgbClr val="85ADBC"/>
      </a:accent5>
      <a:accent6>
        <a:srgbClr val="E5B440"/>
      </a:accent6>
      <a:hlink>
        <a:srgbClr val="00D5D5"/>
      </a:hlink>
      <a:folHlink>
        <a:srgbClr val="DD00DD"/>
      </a:folHlink>
    </a:clrScheme>
    <a:fontScheme name="暗香扑面">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font script="Geor" typeface="Sylfaen"/>
      </a:majorFont>
      <a:minorFont>
        <a:latin typeface="Franklin Gothic Book"/>
        <a:ea typeface=""/>
        <a:cs typeface=""/>
        <a:font script="Jpan" typeface="HG創英角ｺﾞｼｯｸUB"/>
        <a:font script="Hang" typeface="맑은 고딕"/>
        <a:font script="Hans" typeface="黑体"/>
        <a:font script="Hant" typeface="新細明體"/>
        <a:font script="Arab" typeface="Arial"/>
        <a:font script="Hebr" typeface="Arial"/>
        <a:font script="Thai" typeface="Cordian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暗香扑面">
      <a:fillStyleLst>
        <a:solidFill>
          <a:schemeClr val="phClr"/>
        </a:solidFill>
        <a:gradFill rotWithShape="1">
          <a:gsLst>
            <a:gs pos="0">
              <a:schemeClr val="phClr">
                <a:tint val="98000"/>
                <a:satMod val="220000"/>
              </a:schemeClr>
            </a:gs>
            <a:gs pos="31000">
              <a:schemeClr val="phClr">
                <a:tint val="30000"/>
                <a:satMod val="150000"/>
              </a:schemeClr>
            </a:gs>
            <a:gs pos="91000">
              <a:schemeClr val="phClr">
                <a:tint val="96000"/>
              </a:schemeClr>
            </a:gs>
          </a:gsLst>
          <a:path path="circle">
            <a:fillToRect l="50000" t="150000" r="50000"/>
          </a:path>
        </a:gradFill>
        <a:blipFill>
          <a:blip xmlns:r="http://schemas.openxmlformats.org/officeDocument/2006/relationships" r:embed="rId1">
            <a:duotone>
              <a:schemeClr val="phClr">
                <a:shade val="28000"/>
                <a:satMod val="100000"/>
              </a:schemeClr>
              <a:schemeClr val="phClr">
                <a:tint val="100000"/>
                <a:satMod val="200000"/>
              </a:schemeClr>
            </a:duotone>
          </a:blip>
          <a:tile tx="0" ty="0" sx="80000" sy="80000" flip="none" algn="tl"/>
        </a:blipFill>
      </a:fillStyleLst>
      <a:lnStyleLst>
        <a:ln w="12700" cap="flat" cmpd="sng" algn="ctr">
          <a:solidFill>
            <a:schemeClr val="phClr"/>
          </a:solidFill>
          <a:prstDash val="solid"/>
        </a:ln>
        <a:ln w="25400" cap="flat" cmpd="sng" algn="ctr">
          <a:solidFill>
            <a:schemeClr val="phClr"/>
          </a:solidFill>
          <a:prstDash val="solid"/>
        </a:ln>
        <a:ln w="38100" cap="flat" cmpd="dbl" algn="ctr">
          <a:solidFill>
            <a:schemeClr val="phClr"/>
          </a:solidFill>
          <a:prstDash val="solid"/>
        </a:ln>
      </a:lnStyleLst>
      <a:effectStyleLst>
        <a:effectStyle>
          <a:effectLst>
            <a:glow rad="63500">
              <a:schemeClr val="phClr">
                <a:alpha val="45000"/>
                <a:satMod val="110000"/>
              </a:schemeClr>
            </a:glow>
          </a:effectLst>
        </a:effectStyle>
        <a:effectStyle>
          <a:effectLst>
            <a:outerShdw blurRad="34925" dist="31750" dir="5400000" algn="tl" rotWithShape="0">
              <a:srgbClr val="000000">
                <a:alpha val="50000"/>
              </a:srgbClr>
            </a:outerShdw>
          </a:effectLst>
          <a:scene3d>
            <a:camera prst="orthographicFront">
              <a:rot lat="0" lon="0" rev="0"/>
            </a:camera>
            <a:lightRig rig="flood" dir="t">
              <a:rot lat="0" lon="0" rev="5400000"/>
            </a:lightRig>
          </a:scene3d>
          <a:sp3d contourW="9525" prstMaterial="dkEdge">
            <a:bevelT w="12000" h="24150"/>
            <a:contourClr>
              <a:schemeClr val="phClr">
                <a:satMod val="110000"/>
              </a:schemeClr>
            </a:contourClr>
          </a:sp3d>
        </a:effectStyle>
        <a:effectStyle>
          <a:effectLst>
            <a:outerShdw blurRad="50800" dist="31750" dir="5400000" algn="tl" rotWithShape="0">
              <a:srgbClr val="000000">
                <a:alpha val="50000"/>
              </a:srgbClr>
            </a:outerShdw>
          </a:effectLst>
          <a:scene3d>
            <a:camera prst="orthographicFront">
              <a:rot lat="0" lon="0" rev="0"/>
            </a:camera>
            <a:lightRig rig="flood" dir="t">
              <a:rot lat="0" lon="0" rev="5400000"/>
            </a:lightRig>
          </a:scene3d>
          <a:sp3d contourW="18700" prstMaterial="dkEdge">
            <a:bevelT w="44450" h="80600"/>
            <a:contourClr>
              <a:schemeClr val="phClr">
                <a:satMod val="110000"/>
              </a:schemeClr>
            </a:contourClr>
          </a:sp3d>
        </a:effectStyle>
      </a:effectStyleLst>
      <a:bgFillStyleLst>
        <a:solidFill>
          <a:schemeClr val="phClr"/>
        </a:solidFill>
        <a:gradFill rotWithShape="1">
          <a:gsLst>
            <a:gs pos="0">
              <a:schemeClr val="phClr">
                <a:shade val="70000"/>
                <a:satMod val="1000000"/>
              </a:schemeClr>
            </a:gs>
            <a:gs pos="31000">
              <a:schemeClr val="phClr">
                <a:shade val="85000"/>
                <a:satMod val="450000"/>
              </a:schemeClr>
            </a:gs>
            <a:gs pos="100000">
              <a:schemeClr val="phClr">
                <a:tint val="70000"/>
                <a:satMod val="300000"/>
              </a:schemeClr>
            </a:gs>
          </a:gsLst>
          <a:path path="circle">
            <a:fillToRect l="50000" t="150000" r="50000"/>
          </a:path>
        </a:gradFill>
        <a:blipFill>
          <a:blip xmlns:r="http://schemas.openxmlformats.org/officeDocument/2006/relationships" r:embed="rId2">
            <a:duotone>
              <a:schemeClr val="phClr">
                <a:tint val="100000"/>
                <a:shade val="70000"/>
                <a:hueMod val="100000"/>
                <a:satMod val="100000"/>
              </a:schemeClr>
              <a:schemeClr val="phClr">
                <a:tint val="90000"/>
                <a:shade val="100000"/>
                <a:hueMod val="100000"/>
                <a:satMod val="100000"/>
              </a:schemeClr>
            </a:duotone>
          </a:blip>
          <a:stretch>
            <a:fillRect/>
          </a:stretch>
        </a:blip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Fan</Template>
  <TotalTime>0</TotalTime>
  <Words>9142</Words>
  <Application>WPS 演示</Application>
  <PresentationFormat>自定义</PresentationFormat>
  <Paragraphs>539</Paragraphs>
  <Slides>63</Slides>
  <Notes>0</Notes>
  <HiddenSlides>0</HiddenSlides>
  <MMClips>0</MMClips>
  <ScaleCrop>false</ScaleCrop>
  <HeadingPairs>
    <vt:vector size="8" baseType="variant">
      <vt:variant>
        <vt:lpstr>已用的字体</vt:lpstr>
      </vt:variant>
      <vt:variant>
        <vt:i4>11</vt:i4>
      </vt:variant>
      <vt:variant>
        <vt:lpstr>主题</vt:lpstr>
      </vt:variant>
      <vt:variant>
        <vt:i4>1</vt:i4>
      </vt:variant>
      <vt:variant>
        <vt:lpstr>嵌入 OLE 服务器</vt:lpstr>
      </vt:variant>
      <vt:variant>
        <vt:i4>1</vt:i4>
      </vt:variant>
      <vt:variant>
        <vt:lpstr>幻灯片标题</vt:lpstr>
      </vt:variant>
      <vt:variant>
        <vt:i4>63</vt:i4>
      </vt:variant>
    </vt:vector>
  </HeadingPairs>
  <TitlesOfParts>
    <vt:vector size="76" baseType="lpstr">
      <vt:lpstr>Arial</vt:lpstr>
      <vt:lpstr>宋体</vt:lpstr>
      <vt:lpstr>Wingdings</vt:lpstr>
      <vt:lpstr>Wingdings 2</vt:lpstr>
      <vt:lpstr>Arial</vt:lpstr>
      <vt:lpstr>Franklin Gothic Book</vt:lpstr>
      <vt:lpstr>微软雅黑</vt:lpstr>
      <vt:lpstr>Franklin Gothic Medium</vt:lpstr>
      <vt:lpstr>黑体</vt:lpstr>
      <vt:lpstr>Arial Unicode MS</vt:lpstr>
      <vt:lpstr>Calibri</vt:lpstr>
      <vt:lpstr>暗香扑面</vt:lpstr>
      <vt:lpstr>Visio.Drawing.11</vt:lpstr>
      <vt:lpstr>第六章  网络攻击与防御技术</vt:lpstr>
      <vt:lpstr>第六章  网络攻击与防御技术</vt:lpstr>
      <vt:lpstr>6.1漏洞与信息收集</vt:lpstr>
      <vt:lpstr>6.1.1扫描技术</vt:lpstr>
      <vt:lpstr>1．IP扫描</vt:lpstr>
      <vt:lpstr>IP扫描的常用工具</vt:lpstr>
      <vt:lpstr>2．端口扫描</vt:lpstr>
      <vt:lpstr>几种常用的TCP端口扫描方法</vt:lpstr>
      <vt:lpstr>UDP端口扫描</vt:lpstr>
      <vt:lpstr>3．漏洞扫描</vt:lpstr>
      <vt:lpstr>6.1.2嗅探技术</vt:lpstr>
      <vt:lpstr>嗅探器的作用</vt:lpstr>
      <vt:lpstr>集线器网络</vt:lpstr>
      <vt:lpstr>交换机网络</vt:lpstr>
      <vt:lpstr>交换机网络</vt:lpstr>
      <vt:lpstr>几种在交换网络中实现的嗅探方法</vt:lpstr>
      <vt:lpstr>常用的嗅探工具</vt:lpstr>
      <vt:lpstr>6.1.3其他信息收集技术</vt:lpstr>
      <vt:lpstr>6.1.4关于漏洞与信息收集的防范</vt:lpstr>
      <vt:lpstr>6.2网络欺骗</vt:lpstr>
      <vt:lpstr>6.2.1 IP欺骗</vt:lpstr>
      <vt:lpstr>IP欺骗的步骤</vt:lpstr>
      <vt:lpstr>6.2.2电子邮件欺骗</vt:lpstr>
      <vt:lpstr>6.2.3Web欺骗</vt:lpstr>
      <vt:lpstr>6.2.3Web欺骗</vt:lpstr>
      <vt:lpstr>6.2.3Web欺骗</vt:lpstr>
      <vt:lpstr>6.2.4 ARP欺骗</vt:lpstr>
      <vt:lpstr>6.2.4 ARP欺骗</vt:lpstr>
      <vt:lpstr>6.2.4 ARP欺骗</vt:lpstr>
      <vt:lpstr>6.2.4 ARP欺骗</vt:lpstr>
      <vt:lpstr>6.2.4 ARP欺骗</vt:lpstr>
      <vt:lpstr>6.2.5非技术类欺骗</vt:lpstr>
      <vt:lpstr>6.2.6关于网络欺骗的防范</vt:lpstr>
      <vt:lpstr>6.2.6关于网络欺骗的防范</vt:lpstr>
      <vt:lpstr>6.2.6关于网络欺骗的防范</vt:lpstr>
      <vt:lpstr>6.3口令攻击</vt:lpstr>
      <vt:lpstr>6.3.1常见系统口令机制</vt:lpstr>
      <vt:lpstr>6.3.1常见系统口令机制</vt:lpstr>
      <vt:lpstr>6.3.1常见系统口令机制</vt:lpstr>
      <vt:lpstr>6.3.1常见系统口令机制</vt:lpstr>
      <vt:lpstr>6.3.2口令攻击技术</vt:lpstr>
      <vt:lpstr>6.3.2口令攻击技术</vt:lpstr>
      <vt:lpstr>6.3.2口令攻击技术</vt:lpstr>
      <vt:lpstr>6.3.3关于口令攻击的防范</vt:lpstr>
      <vt:lpstr>6.3.3关于口令攻击的防范</vt:lpstr>
      <vt:lpstr>6.3.3关于口令攻击的防范</vt:lpstr>
      <vt:lpstr>6.4 缓冲区溢出攻击</vt:lpstr>
      <vt:lpstr>6.4.1缓冲区溢出的概念</vt:lpstr>
      <vt:lpstr>6.4.1缓冲区溢出的概念</vt:lpstr>
      <vt:lpstr>6.4.2缓冲区溢出的基本原理</vt:lpstr>
      <vt:lpstr>6.4.2缓冲区溢出的基本原理</vt:lpstr>
      <vt:lpstr>6.4.2缓冲区溢出的基本原理</vt:lpstr>
      <vt:lpstr>6.4.2缓冲区溢出的基本原理</vt:lpstr>
      <vt:lpstr>6.4.3缓冲区溢出的类型</vt:lpstr>
      <vt:lpstr>6.4.3缓冲区溢出的类型</vt:lpstr>
      <vt:lpstr>6.4.4缓冲区溢出的防范</vt:lpstr>
      <vt:lpstr>6.5拒绝服务攻击</vt:lpstr>
      <vt:lpstr>6.5.1拒绝服务攻击的概念</vt:lpstr>
      <vt:lpstr>6.5.1拒绝服务攻击的概念</vt:lpstr>
      <vt:lpstr>6.5.2利用系统漏洞进行拒绝服务攻击</vt:lpstr>
      <vt:lpstr>6.5.3利用协议漏洞进行拒绝服务攻击</vt:lpstr>
      <vt:lpstr>6.5.4对拒绝服务攻击的防范</vt:lpstr>
      <vt:lpstr>6.5.4对拒绝服务攻击的防范</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第六章  网络攻击与防御技术</dc:title>
  <dc:creator/>
  <cp:lastModifiedBy>李飞</cp:lastModifiedBy>
  <cp:revision>7</cp:revision>
  <dcterms:created xsi:type="dcterms:W3CDTF">2016-10-13T15:31:00Z</dcterms:created>
  <dcterms:modified xsi:type="dcterms:W3CDTF">2023-12-01T02:01:15Z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2052-12.1.0.15712</vt:lpwstr>
  </property>
  <property fmtid="{D5CDD505-2E9C-101B-9397-08002B2CF9AE}" pid="3" name="ICV">
    <vt:lpwstr>8B09285526B74739A627703228D50BCE_12</vt:lpwstr>
  </property>
</Properties>
</file>